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ilita One" charset="1" panose="02000000000000000000"/>
      <p:regular r:id="rId10"/>
    </p:embeddedFont>
    <p:embeddedFont>
      <p:font typeface="League Spartan" charset="1" panose="000008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Public Sans Thin" charset="1" panose="00000000000000000000"/>
      <p:regular r:id="rId22"/>
    </p:embeddedFont>
    <p:embeddedFont>
      <p:font typeface="Public Sans Thin Italics" charset="1" panose="00000000000000000000"/>
      <p:regular r:id="rId23"/>
    </p:embeddedFont>
    <p:embeddedFont>
      <p:font typeface="Public Sans Medium" charset="1" panose="00000000000000000000"/>
      <p:regular r:id="rId24"/>
    </p:embeddedFont>
    <p:embeddedFont>
      <p:font typeface="Public Sans Medium Italics" charset="1" panose="00000000000000000000"/>
      <p:regular r:id="rId25"/>
    </p:embeddedFont>
    <p:embeddedFont>
      <p:font typeface="Public Sans Heavy" charset="1" panose="00000000000000000000"/>
      <p:regular r:id="rId26"/>
    </p:embeddedFont>
    <p:embeddedFont>
      <p:font typeface="Public Sans Heavy Italics" charset="1" panose="00000000000000000000"/>
      <p:regular r:id="rId27"/>
    </p:embeddedFont>
    <p:embeddedFont>
      <p:font typeface="Poppins" charset="1" panose="00000500000000000000"/>
      <p:regular r:id="rId28"/>
    </p:embeddedFont>
    <p:embeddedFont>
      <p:font typeface="Poppins Bold" charset="1" panose="00000800000000000000"/>
      <p:regular r:id="rId29"/>
    </p:embeddedFont>
    <p:embeddedFont>
      <p:font typeface="Poppins Italics" charset="1" panose="00000500000000000000"/>
      <p:regular r:id="rId30"/>
    </p:embeddedFont>
    <p:embeddedFont>
      <p:font typeface="Poppins Bold Italics" charset="1" panose="00000800000000000000"/>
      <p:regular r:id="rId31"/>
    </p:embeddedFont>
    <p:embeddedFont>
      <p:font typeface="Poppins Thin" charset="1" panose="00000300000000000000"/>
      <p:regular r:id="rId32"/>
    </p:embeddedFont>
    <p:embeddedFont>
      <p:font typeface="Poppins Thin Italics" charset="1" panose="00000300000000000000"/>
      <p:regular r:id="rId33"/>
    </p:embeddedFont>
    <p:embeddedFont>
      <p:font typeface="Poppins Extra-Light" charset="1" panose="00000300000000000000"/>
      <p:regular r:id="rId34"/>
    </p:embeddedFont>
    <p:embeddedFont>
      <p:font typeface="Poppins Extra-Light Italics" charset="1" panose="00000300000000000000"/>
      <p:regular r:id="rId35"/>
    </p:embeddedFont>
    <p:embeddedFont>
      <p:font typeface="Poppins Light" charset="1" panose="00000400000000000000"/>
      <p:regular r:id="rId36"/>
    </p:embeddedFont>
    <p:embeddedFont>
      <p:font typeface="Poppins Light Italics" charset="1" panose="00000400000000000000"/>
      <p:regular r:id="rId37"/>
    </p:embeddedFont>
    <p:embeddedFont>
      <p:font typeface="Poppins Medium" charset="1" panose="00000600000000000000"/>
      <p:regular r:id="rId38"/>
    </p:embeddedFont>
    <p:embeddedFont>
      <p:font typeface="Poppins Medium Italics" charset="1" panose="00000600000000000000"/>
      <p:regular r:id="rId39"/>
    </p:embeddedFont>
    <p:embeddedFont>
      <p:font typeface="Poppins Semi-Bold" charset="1" panose="00000700000000000000"/>
      <p:regular r:id="rId40"/>
    </p:embeddedFont>
    <p:embeddedFont>
      <p:font typeface="Poppins Semi-Bold Italics" charset="1" panose="00000700000000000000"/>
      <p:regular r:id="rId41"/>
    </p:embeddedFont>
    <p:embeddedFont>
      <p:font typeface="Poppins Ultra-Bold" charset="1" panose="00000900000000000000"/>
      <p:regular r:id="rId42"/>
    </p:embeddedFont>
    <p:embeddedFont>
      <p:font typeface="Poppins Ultra-Bold Italics" charset="1" panose="00000900000000000000"/>
      <p:regular r:id="rId43"/>
    </p:embeddedFont>
    <p:embeddedFont>
      <p:font typeface="Poppins Heavy" charset="1" panose="00000A00000000000000"/>
      <p:regular r:id="rId44"/>
    </p:embeddedFont>
    <p:embeddedFont>
      <p:font typeface="Poppins Heavy Italics" charset="1" panose="00000A00000000000000"/>
      <p:regular r:id="rId45"/>
    </p:embeddedFont>
    <p:embeddedFont>
      <p:font typeface="Open Sans" charset="1" panose="00000000000000000000"/>
      <p:regular r:id="rId46"/>
    </p:embeddedFont>
    <p:embeddedFont>
      <p:font typeface="Open Sans Bold" charset="1" panose="00000000000000000000"/>
      <p:regular r:id="rId47"/>
    </p:embeddedFont>
    <p:embeddedFont>
      <p:font typeface="Open Sans Italics" charset="1" panose="00000000000000000000"/>
      <p:regular r:id="rId48"/>
    </p:embeddedFont>
    <p:embeddedFont>
      <p:font typeface="Open Sans Bold Italics" charset="1" panose="00000000000000000000"/>
      <p:regular r:id="rId49"/>
    </p:embeddedFont>
    <p:embeddedFont>
      <p:font typeface="Open Sans Light" charset="1" panose="00000000000000000000"/>
      <p:regular r:id="rId50"/>
    </p:embeddedFont>
    <p:embeddedFont>
      <p:font typeface="Open Sans Light Italics" charset="1" panose="00000000000000000000"/>
      <p:regular r:id="rId51"/>
    </p:embeddedFont>
    <p:embeddedFont>
      <p:font typeface="Open Sans Medium" charset="1" panose="00000000000000000000"/>
      <p:regular r:id="rId52"/>
    </p:embeddedFont>
    <p:embeddedFont>
      <p:font typeface="Open Sans Medium Italics" charset="1" panose="00000000000000000000"/>
      <p:regular r:id="rId53"/>
    </p:embeddedFont>
    <p:embeddedFont>
      <p:font typeface="Open Sans Semi-Bold" charset="1" panose="00000000000000000000"/>
      <p:regular r:id="rId54"/>
    </p:embeddedFont>
    <p:embeddedFont>
      <p:font typeface="Open Sans Semi-Bold Italics" charset="1" panose="00000000000000000000"/>
      <p:regular r:id="rId55"/>
    </p:embeddedFont>
    <p:embeddedFont>
      <p:font typeface="Open Sans Ultra-Bold" charset="1" panose="00000000000000000000"/>
      <p:regular r:id="rId56"/>
    </p:embeddedFont>
    <p:embeddedFont>
      <p:font typeface="Open Sans Ultra-Bold Italics" charset="1" panose="00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slides/slide22.xml" Type="http://schemas.openxmlformats.org/officeDocument/2006/relationships/slide"/><Relationship Id="rId8" Target="fonts/font8.fntdata" Type="http://schemas.openxmlformats.org/officeDocument/2006/relationships/font"/><Relationship Id="rId80" Target="slides/slide23.xml" Type="http://schemas.openxmlformats.org/officeDocument/2006/relationships/slide"/><Relationship Id="rId81" Target="slides/slide24.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4.png" Type="http://schemas.openxmlformats.org/officeDocument/2006/relationships/image"/><Relationship Id="rId22"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4.png" Type="http://schemas.openxmlformats.org/officeDocument/2006/relationships/image"/><Relationship Id="rId2" Target="../media/image1.png" Type="http://schemas.openxmlformats.org/officeDocument/2006/relationships/image"/><Relationship Id="rId20" Target="../media/image25.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6.png" Type="http://schemas.openxmlformats.org/officeDocument/2006/relationships/image"/><Relationship Id="rId24" Target="../media/image27.svg" Type="http://schemas.openxmlformats.org/officeDocument/2006/relationships/image"/><Relationship Id="rId25" Target="../media/image28.png" Type="http://schemas.openxmlformats.org/officeDocument/2006/relationships/image"/><Relationship Id="rId26"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media/image2.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22" Target="../media/image24.png" Type="http://schemas.openxmlformats.org/officeDocument/2006/relationships/image"/><Relationship Id="rId23" Target="../media/image25.svg" Type="http://schemas.openxmlformats.org/officeDocument/2006/relationships/image"/><Relationship Id="rId24" Target="../media/image26.png" Type="http://schemas.openxmlformats.org/officeDocument/2006/relationships/image"/><Relationship Id="rId25" Target="../media/image27.svg" Type="http://schemas.openxmlformats.org/officeDocument/2006/relationships/image"/><Relationship Id="rId26" Target="../media/image28.png" Type="http://schemas.openxmlformats.org/officeDocument/2006/relationships/image"/><Relationship Id="rId27" Target="../media/image29.sv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https://1drv.ms/v/c/31d67a036e7cd5d7/EWaouPFrRypAlo88s9CDdisBZYX4QxoTdsFxNC8LrpDAaQ" TargetMode="External" Type="http://schemas.openxmlformats.org/officeDocument/2006/relationships/hyperlink"/><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30.png" Type="http://schemas.openxmlformats.org/officeDocument/2006/relationships/image"/><Relationship Id="rId30" Target="../media/image29.svg" Type="http://schemas.openxmlformats.org/officeDocument/2006/relationships/image"/><Relationship Id="rId4" Target="../media/image3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VAGEMuzYfuc.mp4" Type="http://schemas.openxmlformats.org/officeDocument/2006/relationships/video"/><Relationship Id="rId4" Target="../media/VAGEMuzYfuc.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028700" y="3203597"/>
            <a:ext cx="16230600" cy="3057338"/>
          </a:xfrm>
          <a:prstGeom prst="rect">
            <a:avLst/>
          </a:prstGeom>
        </p:spPr>
        <p:txBody>
          <a:bodyPr anchor="t" rtlCol="false" tIns="0" lIns="0" bIns="0" rIns="0">
            <a:spAutoFit/>
          </a:bodyPr>
          <a:lstStyle/>
          <a:p>
            <a:pPr algn="ctr">
              <a:lnSpc>
                <a:spcPts val="11654"/>
              </a:lnSpc>
            </a:pPr>
            <a:r>
              <a:rPr lang="en-US" sz="12398">
                <a:solidFill>
                  <a:srgbClr val="000000"/>
                </a:solidFill>
                <a:latin typeface="DM Sans Bold"/>
              </a:rPr>
              <a:t>Capstone Project presentation</a:t>
            </a:r>
          </a:p>
        </p:txBody>
      </p:sp>
      <p:sp>
        <p:nvSpPr>
          <p:cNvPr name="TextBox 18" id="18"/>
          <p:cNvSpPr txBox="true"/>
          <p:nvPr/>
        </p:nvSpPr>
        <p:spPr>
          <a:xfrm rot="0">
            <a:off x="4914102" y="6580561"/>
            <a:ext cx="8459795" cy="684019"/>
          </a:xfrm>
          <a:prstGeom prst="rect">
            <a:avLst/>
          </a:prstGeom>
        </p:spPr>
        <p:txBody>
          <a:bodyPr anchor="t" rtlCol="false" tIns="0" lIns="0" bIns="0" rIns="0">
            <a:spAutoFit/>
          </a:bodyPr>
          <a:lstStyle/>
          <a:p>
            <a:pPr algn="ctr">
              <a:lnSpc>
                <a:spcPts val="5181"/>
              </a:lnSpc>
            </a:pPr>
            <a:r>
              <a:rPr lang="en-US" sz="5181" spc="-103">
                <a:solidFill>
                  <a:srgbClr val="000000"/>
                </a:solidFill>
                <a:latin typeface="DM Sans Bold"/>
              </a:rPr>
              <a:t>CodeBlasters</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grpSp>
        <p:nvGrpSpPr>
          <p:cNvPr name="Group 13" id="13"/>
          <p:cNvGrpSpPr/>
          <p:nvPr/>
        </p:nvGrpSpPr>
        <p:grpSpPr>
          <a:xfrm rot="0">
            <a:off x="2162272" y="2968050"/>
            <a:ext cx="13963456" cy="3592020"/>
            <a:chOff x="0" y="0"/>
            <a:chExt cx="3677618" cy="946046"/>
          </a:xfrm>
        </p:grpSpPr>
        <p:sp>
          <p:nvSpPr>
            <p:cNvPr name="Freeform 14" id="14"/>
            <p:cNvSpPr/>
            <p:nvPr/>
          </p:nvSpPr>
          <p:spPr>
            <a:xfrm flipH="false" flipV="false" rot="0">
              <a:off x="0" y="0"/>
              <a:ext cx="3677618" cy="946046"/>
            </a:xfrm>
            <a:custGeom>
              <a:avLst/>
              <a:gdLst/>
              <a:ahLst/>
              <a:cxnLst/>
              <a:rect r="r" b="b" t="t" l="l"/>
              <a:pathLst>
                <a:path h="946046" w="3677618">
                  <a:moveTo>
                    <a:pt x="28277" y="0"/>
                  </a:moveTo>
                  <a:lnTo>
                    <a:pt x="3649342" y="0"/>
                  </a:lnTo>
                  <a:cubicBezTo>
                    <a:pt x="3664958" y="0"/>
                    <a:pt x="3677618" y="12660"/>
                    <a:pt x="3677618" y="28277"/>
                  </a:cubicBezTo>
                  <a:lnTo>
                    <a:pt x="3677618" y="917770"/>
                  </a:lnTo>
                  <a:cubicBezTo>
                    <a:pt x="3677618" y="933387"/>
                    <a:pt x="3664958" y="946046"/>
                    <a:pt x="3649342" y="946046"/>
                  </a:cubicBezTo>
                  <a:lnTo>
                    <a:pt x="28277" y="946046"/>
                  </a:lnTo>
                  <a:cubicBezTo>
                    <a:pt x="12660" y="946046"/>
                    <a:pt x="0" y="933387"/>
                    <a:pt x="0" y="917770"/>
                  </a:cubicBezTo>
                  <a:lnTo>
                    <a:pt x="0" y="28277"/>
                  </a:lnTo>
                  <a:cubicBezTo>
                    <a:pt x="0" y="12660"/>
                    <a:pt x="12660" y="0"/>
                    <a:pt x="28277" y="0"/>
                  </a:cubicBezTo>
                  <a:close/>
                </a:path>
              </a:pathLst>
            </a:custGeom>
            <a:solidFill>
              <a:srgbClr val="8AB7E2"/>
            </a:solidFill>
          </p:spPr>
        </p:sp>
        <p:sp>
          <p:nvSpPr>
            <p:cNvPr name="TextBox 15" id="15"/>
            <p:cNvSpPr txBox="true"/>
            <p:nvPr/>
          </p:nvSpPr>
          <p:spPr>
            <a:xfrm>
              <a:off x="0" y="-28575"/>
              <a:ext cx="3677618" cy="974621"/>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2823914" y="4316887"/>
            <a:ext cx="12640171"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Open Sans Bold"/>
              </a:rPr>
              <a:t>ALGORITHM FOR SCHEDULER FUNCTION</a:t>
            </a:r>
          </a:p>
        </p:txBody>
      </p:sp>
      <p:grpSp>
        <p:nvGrpSpPr>
          <p:cNvPr name="Group 17" id="17"/>
          <p:cNvGrpSpPr/>
          <p:nvPr/>
        </p:nvGrpSpPr>
        <p:grpSpPr>
          <a:xfrm rot="0">
            <a:off x="16125728" y="4089520"/>
            <a:ext cx="2247545" cy="1543050"/>
            <a:chOff x="0" y="0"/>
            <a:chExt cx="591946" cy="406400"/>
          </a:xfrm>
        </p:grpSpPr>
        <p:sp>
          <p:nvSpPr>
            <p:cNvPr name="Freeform 18" id="18"/>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9" id="19"/>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3347490"/>
            <a:ext cx="13963456" cy="3592020"/>
            <a:chOff x="0" y="0"/>
            <a:chExt cx="3677618" cy="946046"/>
          </a:xfrm>
        </p:grpSpPr>
        <p:sp>
          <p:nvSpPr>
            <p:cNvPr name="Freeform 13" id="13"/>
            <p:cNvSpPr/>
            <p:nvPr/>
          </p:nvSpPr>
          <p:spPr>
            <a:xfrm flipH="false" flipV="false" rot="0">
              <a:off x="0" y="0"/>
              <a:ext cx="3677618" cy="946046"/>
            </a:xfrm>
            <a:custGeom>
              <a:avLst/>
              <a:gdLst/>
              <a:ahLst/>
              <a:cxnLst/>
              <a:rect r="r" b="b" t="t" l="l"/>
              <a:pathLst>
                <a:path h="946046" w="3677618">
                  <a:moveTo>
                    <a:pt x="28277" y="0"/>
                  </a:moveTo>
                  <a:lnTo>
                    <a:pt x="3649342" y="0"/>
                  </a:lnTo>
                  <a:cubicBezTo>
                    <a:pt x="3664958" y="0"/>
                    <a:pt x="3677618" y="12660"/>
                    <a:pt x="3677618" y="28277"/>
                  </a:cubicBezTo>
                  <a:lnTo>
                    <a:pt x="3677618" y="917770"/>
                  </a:lnTo>
                  <a:cubicBezTo>
                    <a:pt x="3677618" y="933387"/>
                    <a:pt x="3664958" y="946046"/>
                    <a:pt x="3649342" y="946046"/>
                  </a:cubicBezTo>
                  <a:lnTo>
                    <a:pt x="28277" y="946046"/>
                  </a:lnTo>
                  <a:cubicBezTo>
                    <a:pt x="12660" y="946046"/>
                    <a:pt x="0" y="933387"/>
                    <a:pt x="0" y="917770"/>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974621"/>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2272" y="4444047"/>
            <a:ext cx="13963456" cy="134175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Bold"/>
              </a:rPr>
              <a:t>Ite</a:t>
            </a:r>
            <a:r>
              <a:rPr lang="en-US" sz="3000">
                <a:solidFill>
                  <a:srgbClr val="000000"/>
                </a:solidFill>
                <a:latin typeface="Open Sans Bold"/>
              </a:rPr>
              <a:t>rate Through Hours of the Day:</a:t>
            </a:r>
          </a:p>
          <a:p>
            <a:pPr algn="ctr">
              <a:lnSpc>
                <a:spcPts val="4200"/>
              </a:lnSpc>
              <a:spcBef>
                <a:spcPct val="0"/>
              </a:spcBef>
            </a:pPr>
            <a:r>
              <a:rPr lang="en-US" sz="3000">
                <a:solidFill>
                  <a:srgbClr val="000000"/>
                </a:solidFill>
                <a:latin typeface="Open Sans"/>
              </a:rPr>
              <a:t>Loop through each hour from 0 to 23.</a:t>
            </a:r>
          </a:p>
          <a:p>
            <a:pPr algn="ctr">
              <a:lnSpc>
                <a:spcPts val="2239"/>
              </a:lnSpc>
              <a:spcBef>
                <a:spcPct val="0"/>
              </a:spcBef>
            </a:pPr>
          </a:p>
        </p:txBody>
      </p:sp>
      <p:sp>
        <p:nvSpPr>
          <p:cNvPr name="TextBox 22" id="22"/>
          <p:cNvSpPr txBox="true"/>
          <p:nvPr/>
        </p:nvSpPr>
        <p:spPr>
          <a:xfrm rot="0">
            <a:off x="8590560" y="1547265"/>
            <a:ext cx="1106880" cy="1800225"/>
          </a:xfrm>
          <a:prstGeom prst="rect">
            <a:avLst/>
          </a:prstGeom>
        </p:spPr>
        <p:txBody>
          <a:bodyPr anchor="t" rtlCol="false" tIns="0" lIns="0" bIns="0" rIns="0">
            <a:spAutoFit/>
          </a:bodyPr>
          <a:lstStyle/>
          <a:p>
            <a:pPr algn="r">
              <a:lnSpc>
                <a:spcPts val="13500"/>
              </a:lnSpc>
            </a:pPr>
            <a:r>
              <a:rPr lang="en-US" sz="13500">
                <a:solidFill>
                  <a:srgbClr val="000000"/>
                </a:solidFill>
                <a:latin typeface="League Spartan"/>
              </a:rPr>
              <a:t>1</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3347490"/>
            <a:ext cx="13963456" cy="3592020"/>
            <a:chOff x="0" y="0"/>
            <a:chExt cx="3677618" cy="946046"/>
          </a:xfrm>
        </p:grpSpPr>
        <p:sp>
          <p:nvSpPr>
            <p:cNvPr name="Freeform 13" id="13"/>
            <p:cNvSpPr/>
            <p:nvPr/>
          </p:nvSpPr>
          <p:spPr>
            <a:xfrm flipH="false" flipV="false" rot="0">
              <a:off x="0" y="0"/>
              <a:ext cx="3677618" cy="946046"/>
            </a:xfrm>
            <a:custGeom>
              <a:avLst/>
              <a:gdLst/>
              <a:ahLst/>
              <a:cxnLst/>
              <a:rect r="r" b="b" t="t" l="l"/>
              <a:pathLst>
                <a:path h="946046" w="3677618">
                  <a:moveTo>
                    <a:pt x="28277" y="0"/>
                  </a:moveTo>
                  <a:lnTo>
                    <a:pt x="3649342" y="0"/>
                  </a:lnTo>
                  <a:cubicBezTo>
                    <a:pt x="3664958" y="0"/>
                    <a:pt x="3677618" y="12660"/>
                    <a:pt x="3677618" y="28277"/>
                  </a:cubicBezTo>
                  <a:lnTo>
                    <a:pt x="3677618" y="917770"/>
                  </a:lnTo>
                  <a:cubicBezTo>
                    <a:pt x="3677618" y="933387"/>
                    <a:pt x="3664958" y="946046"/>
                    <a:pt x="3649342" y="946046"/>
                  </a:cubicBezTo>
                  <a:lnTo>
                    <a:pt x="28277" y="946046"/>
                  </a:lnTo>
                  <a:cubicBezTo>
                    <a:pt x="12660" y="946046"/>
                    <a:pt x="0" y="933387"/>
                    <a:pt x="0" y="917770"/>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974621"/>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2272" y="3910647"/>
            <a:ext cx="13963456" cy="2408555"/>
          </a:xfrm>
          <a:prstGeom prst="rect">
            <a:avLst/>
          </a:prstGeom>
        </p:spPr>
        <p:txBody>
          <a:bodyPr anchor="t" rtlCol="false" tIns="0" lIns="0" bIns="0" rIns="0">
            <a:spAutoFit/>
          </a:bodyPr>
          <a:lstStyle/>
          <a:p>
            <a:pPr algn="ctr">
              <a:lnSpc>
                <a:spcPts val="4200"/>
              </a:lnSpc>
            </a:pPr>
            <a:r>
              <a:rPr lang="en-US" sz="3000">
                <a:solidFill>
                  <a:srgbClr val="000000"/>
                </a:solidFill>
                <a:latin typeface="Open Sans Bold"/>
              </a:rPr>
              <a:t>Calculate Total Slot Length:</a:t>
            </a:r>
          </a:p>
          <a:p>
            <a:pPr algn="l" marL="647700" indent="-323850" lvl="1">
              <a:lnSpc>
                <a:spcPts val="4200"/>
              </a:lnSpc>
              <a:buFont typeface="Arial"/>
              <a:buChar char="•"/>
            </a:pPr>
            <a:r>
              <a:rPr lang="en-US" sz="3000">
                <a:solidFill>
                  <a:srgbClr val="000000"/>
                </a:solidFill>
                <a:latin typeface="Open Sans"/>
              </a:rPr>
              <a:t>Initialize length to 0.</a:t>
            </a:r>
          </a:p>
          <a:p>
            <a:pPr algn="l" marL="647700" indent="-323850" lvl="1">
              <a:lnSpc>
                <a:spcPts val="4200"/>
              </a:lnSpc>
              <a:buFont typeface="Arial"/>
              <a:buChar char="•"/>
            </a:pPr>
            <a:r>
              <a:rPr lang="en-US" sz="3000">
                <a:solidFill>
                  <a:srgbClr val="000000"/>
                </a:solidFill>
                <a:latin typeface="Open Sans"/>
              </a:rPr>
              <a:t>Ite</a:t>
            </a:r>
            <a:r>
              <a:rPr lang="en-US" sz="3000">
                <a:solidFill>
                  <a:srgbClr val="000000"/>
                </a:solidFill>
                <a:latin typeface="Open Sans"/>
              </a:rPr>
              <a:t>rate through each record in records.For each record, add the value of the time slot for the current hour (hour + 1) to length.</a:t>
            </a:r>
          </a:p>
          <a:p>
            <a:pPr algn="ctr">
              <a:lnSpc>
                <a:spcPts val="2239"/>
              </a:lnSpc>
              <a:spcBef>
                <a:spcPct val="0"/>
              </a:spcBef>
            </a:pPr>
          </a:p>
        </p:txBody>
      </p:sp>
      <p:sp>
        <p:nvSpPr>
          <p:cNvPr name="TextBox 22" id="22"/>
          <p:cNvSpPr txBox="true"/>
          <p:nvPr/>
        </p:nvSpPr>
        <p:spPr>
          <a:xfrm rot="0">
            <a:off x="8590560" y="1547265"/>
            <a:ext cx="1106880" cy="1800225"/>
          </a:xfrm>
          <a:prstGeom prst="rect">
            <a:avLst/>
          </a:prstGeom>
        </p:spPr>
        <p:txBody>
          <a:bodyPr anchor="t" rtlCol="false" tIns="0" lIns="0" bIns="0" rIns="0">
            <a:spAutoFit/>
          </a:bodyPr>
          <a:lstStyle/>
          <a:p>
            <a:pPr algn="r">
              <a:lnSpc>
                <a:spcPts val="13500"/>
              </a:lnSpc>
            </a:pPr>
            <a:r>
              <a:rPr lang="en-US" sz="13500">
                <a:solidFill>
                  <a:srgbClr val="000000"/>
                </a:solidFill>
                <a:latin typeface="League Spartan"/>
              </a:rPr>
              <a:t>2</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3347490"/>
            <a:ext cx="13963456" cy="3592020"/>
            <a:chOff x="0" y="0"/>
            <a:chExt cx="3677618" cy="946046"/>
          </a:xfrm>
        </p:grpSpPr>
        <p:sp>
          <p:nvSpPr>
            <p:cNvPr name="Freeform 13" id="13"/>
            <p:cNvSpPr/>
            <p:nvPr/>
          </p:nvSpPr>
          <p:spPr>
            <a:xfrm flipH="false" flipV="false" rot="0">
              <a:off x="0" y="0"/>
              <a:ext cx="3677618" cy="946046"/>
            </a:xfrm>
            <a:custGeom>
              <a:avLst/>
              <a:gdLst/>
              <a:ahLst/>
              <a:cxnLst/>
              <a:rect r="r" b="b" t="t" l="l"/>
              <a:pathLst>
                <a:path h="946046" w="3677618">
                  <a:moveTo>
                    <a:pt x="28277" y="0"/>
                  </a:moveTo>
                  <a:lnTo>
                    <a:pt x="3649342" y="0"/>
                  </a:lnTo>
                  <a:cubicBezTo>
                    <a:pt x="3664958" y="0"/>
                    <a:pt x="3677618" y="12660"/>
                    <a:pt x="3677618" y="28277"/>
                  </a:cubicBezTo>
                  <a:lnTo>
                    <a:pt x="3677618" y="917770"/>
                  </a:lnTo>
                  <a:cubicBezTo>
                    <a:pt x="3677618" y="933387"/>
                    <a:pt x="3664958" y="946046"/>
                    <a:pt x="3649342" y="946046"/>
                  </a:cubicBezTo>
                  <a:lnTo>
                    <a:pt x="28277" y="946046"/>
                  </a:lnTo>
                  <a:cubicBezTo>
                    <a:pt x="12660" y="946046"/>
                    <a:pt x="0" y="933387"/>
                    <a:pt x="0" y="917770"/>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974621"/>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2272" y="4857750"/>
            <a:ext cx="13963456"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Bold"/>
              </a:rPr>
              <a:t>Check for Multiple Occupied Slots:</a:t>
            </a:r>
          </a:p>
        </p:txBody>
      </p:sp>
      <p:sp>
        <p:nvSpPr>
          <p:cNvPr name="TextBox 22" id="22"/>
          <p:cNvSpPr txBox="true"/>
          <p:nvPr/>
        </p:nvSpPr>
        <p:spPr>
          <a:xfrm rot="0">
            <a:off x="8590560" y="1547265"/>
            <a:ext cx="1106880" cy="1800225"/>
          </a:xfrm>
          <a:prstGeom prst="rect">
            <a:avLst/>
          </a:prstGeom>
        </p:spPr>
        <p:txBody>
          <a:bodyPr anchor="t" rtlCol="false" tIns="0" lIns="0" bIns="0" rIns="0">
            <a:spAutoFit/>
          </a:bodyPr>
          <a:lstStyle/>
          <a:p>
            <a:pPr algn="r">
              <a:lnSpc>
                <a:spcPts val="13500"/>
              </a:lnSpc>
            </a:pPr>
            <a:r>
              <a:rPr lang="en-US" sz="13500">
                <a:solidFill>
                  <a:srgbClr val="000000"/>
                </a:solidFill>
                <a:latin typeface="League Spartan"/>
              </a:rPr>
              <a:t>3</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1028700"/>
            <a:ext cx="13963456" cy="8229600"/>
            <a:chOff x="0" y="0"/>
            <a:chExt cx="3677618" cy="2167467"/>
          </a:xfrm>
        </p:grpSpPr>
        <p:sp>
          <p:nvSpPr>
            <p:cNvPr name="Freeform 13" id="13"/>
            <p:cNvSpPr/>
            <p:nvPr/>
          </p:nvSpPr>
          <p:spPr>
            <a:xfrm flipH="false" flipV="false" rot="0">
              <a:off x="0" y="0"/>
              <a:ext cx="3677618" cy="2167467"/>
            </a:xfrm>
            <a:custGeom>
              <a:avLst/>
              <a:gdLst/>
              <a:ahLst/>
              <a:cxnLst/>
              <a:rect r="r" b="b" t="t" l="l"/>
              <a:pathLst>
                <a:path h="2167467" w="3677618">
                  <a:moveTo>
                    <a:pt x="28277" y="0"/>
                  </a:moveTo>
                  <a:lnTo>
                    <a:pt x="3649342" y="0"/>
                  </a:lnTo>
                  <a:cubicBezTo>
                    <a:pt x="3664958" y="0"/>
                    <a:pt x="3677618" y="12660"/>
                    <a:pt x="3677618" y="28277"/>
                  </a:cubicBezTo>
                  <a:lnTo>
                    <a:pt x="3677618" y="2139190"/>
                  </a:lnTo>
                  <a:cubicBezTo>
                    <a:pt x="3677618" y="2154807"/>
                    <a:pt x="3664958" y="2167467"/>
                    <a:pt x="3649342" y="2167467"/>
                  </a:cubicBezTo>
                  <a:lnTo>
                    <a:pt x="28277" y="2167467"/>
                  </a:lnTo>
                  <a:cubicBezTo>
                    <a:pt x="12660" y="2167467"/>
                    <a:pt x="0" y="2154807"/>
                    <a:pt x="0" y="2139190"/>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2196042"/>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2272" y="1486671"/>
            <a:ext cx="13953656" cy="7433838"/>
          </a:xfrm>
          <a:prstGeom prst="rect">
            <a:avLst/>
          </a:prstGeom>
        </p:spPr>
        <p:txBody>
          <a:bodyPr anchor="t" rtlCol="false" tIns="0" lIns="0" bIns="0" rIns="0">
            <a:spAutoFit/>
          </a:bodyPr>
          <a:lstStyle/>
          <a:p>
            <a:pPr algn="ctr">
              <a:lnSpc>
                <a:spcPts val="4197"/>
              </a:lnSpc>
              <a:spcBef>
                <a:spcPct val="0"/>
              </a:spcBef>
            </a:pPr>
            <a:r>
              <a:rPr lang="en-US" sz="2997">
                <a:solidFill>
                  <a:srgbClr val="000000"/>
                </a:solidFill>
                <a:latin typeface="Open Sans"/>
              </a:rPr>
              <a:t>If length is greater than 1, indicating m</a:t>
            </a:r>
            <a:r>
              <a:rPr lang="en-US" sz="2997">
                <a:solidFill>
                  <a:srgbClr val="000000"/>
                </a:solidFill>
                <a:latin typeface="Open Sans"/>
              </a:rPr>
              <a:t>ultiple people have this slot:</a:t>
            </a:r>
          </a:p>
          <a:p>
            <a:pPr algn="l" marL="647245" indent="-323623" lvl="1">
              <a:lnSpc>
                <a:spcPts val="4197"/>
              </a:lnSpc>
              <a:spcBef>
                <a:spcPct val="0"/>
              </a:spcBef>
              <a:buFont typeface="Arial"/>
              <a:buChar char="•"/>
            </a:pPr>
            <a:r>
              <a:rPr lang="en-US" sz="2997">
                <a:solidFill>
                  <a:srgbClr val="000000"/>
                </a:solidFill>
                <a:latin typeface="Open Sans"/>
              </a:rPr>
              <a:t>Initialize common_series to store series common to all persons.</a:t>
            </a:r>
          </a:p>
          <a:p>
            <a:pPr algn="l" marL="647245" indent="-323623" lvl="1">
              <a:lnSpc>
                <a:spcPts val="4197"/>
              </a:lnSpc>
              <a:spcBef>
                <a:spcPct val="0"/>
              </a:spcBef>
              <a:buFont typeface="Arial"/>
              <a:buChar char="•"/>
            </a:pPr>
            <a:r>
              <a:rPr lang="en-US" sz="2997">
                <a:solidFill>
                  <a:srgbClr val="000000"/>
                </a:solidFill>
                <a:latin typeface="Open Sans"/>
              </a:rPr>
              <a:t>Initialize temp2 to keep track of already encountered series.</a:t>
            </a:r>
          </a:p>
          <a:p>
            <a:pPr algn="l" marL="647245" indent="-323623" lvl="1">
              <a:lnSpc>
                <a:spcPts val="4197"/>
              </a:lnSpc>
              <a:spcBef>
                <a:spcPct val="0"/>
              </a:spcBef>
              <a:buFont typeface="Arial"/>
              <a:buChar char="•"/>
            </a:pPr>
            <a:r>
              <a:rPr lang="en-US" sz="2997">
                <a:solidFill>
                  <a:srgbClr val="000000"/>
                </a:solidFill>
                <a:latin typeface="Open Sans"/>
              </a:rPr>
              <a:t>Initialize max_common_series to store the count of each common series.</a:t>
            </a:r>
          </a:p>
          <a:p>
            <a:pPr algn="l" marL="647245" indent="-323623" lvl="1">
              <a:lnSpc>
                <a:spcPts val="4197"/>
              </a:lnSpc>
              <a:spcBef>
                <a:spcPct val="0"/>
              </a:spcBef>
              <a:buFont typeface="Arial"/>
              <a:buChar char="•"/>
            </a:pPr>
            <a:r>
              <a:rPr lang="en-US" sz="2997">
                <a:solidFill>
                  <a:srgbClr val="000000"/>
                </a:solidFill>
                <a:latin typeface="Open Sans"/>
              </a:rPr>
              <a:t>Iterate through each record in records.</a:t>
            </a:r>
          </a:p>
          <a:p>
            <a:pPr algn="l" marL="647245" indent="-323623" lvl="1">
              <a:lnSpc>
                <a:spcPts val="4197"/>
              </a:lnSpc>
              <a:spcBef>
                <a:spcPct val="0"/>
              </a:spcBef>
              <a:buFont typeface="Arial"/>
              <a:buChar char="•"/>
            </a:pPr>
            <a:r>
              <a:rPr lang="en-US" sz="2997">
                <a:solidFill>
                  <a:srgbClr val="000000"/>
                </a:solidFill>
                <a:latin typeface="Open Sans"/>
              </a:rPr>
              <a:t>For each record with a time slot of 1 for the current hour:</a:t>
            </a:r>
          </a:p>
          <a:p>
            <a:pPr algn="l" marL="1294491" indent="-431497" lvl="2">
              <a:lnSpc>
                <a:spcPts val="4197"/>
              </a:lnSpc>
              <a:spcBef>
                <a:spcPct val="0"/>
              </a:spcBef>
              <a:buFont typeface="Arial"/>
              <a:buChar char="⚬"/>
            </a:pPr>
            <a:r>
              <a:rPr lang="en-US" sz="2997">
                <a:solidFill>
                  <a:srgbClr val="000000"/>
                </a:solidFill>
                <a:latin typeface="Open Sans"/>
              </a:rPr>
              <a:t>Iterate through each series in the record's Series_Names.</a:t>
            </a:r>
          </a:p>
          <a:p>
            <a:pPr algn="l" marL="1294491" indent="-431497" lvl="2">
              <a:lnSpc>
                <a:spcPts val="4197"/>
              </a:lnSpc>
              <a:spcBef>
                <a:spcPct val="0"/>
              </a:spcBef>
              <a:buFont typeface="Arial"/>
              <a:buChar char="⚬"/>
            </a:pPr>
            <a:r>
              <a:rPr lang="en-US" sz="2997">
                <a:solidFill>
                  <a:srgbClr val="000000"/>
                </a:solidFill>
                <a:latin typeface="Open Sans"/>
              </a:rPr>
              <a:t>If the series has been encountered before (temp2.count(series) &gt; 0), add it to common_series and increment its count in max_common_series.</a:t>
            </a:r>
          </a:p>
          <a:p>
            <a:pPr algn="l" marL="1294491" indent="-431497" lvl="2">
              <a:lnSpc>
                <a:spcPts val="4197"/>
              </a:lnSpc>
              <a:spcBef>
                <a:spcPct val="0"/>
              </a:spcBef>
              <a:buFont typeface="Arial"/>
              <a:buChar char="⚬"/>
            </a:pPr>
            <a:r>
              <a:rPr lang="en-US" sz="2997">
                <a:solidFill>
                  <a:srgbClr val="000000"/>
                </a:solidFill>
                <a:latin typeface="Open Sans"/>
              </a:rPr>
              <a:t>Otherwise, add the series to temp2 and increment its count in max_common_series.</a:t>
            </a:r>
          </a:p>
          <a:p>
            <a:pPr algn="l">
              <a:lnSpc>
                <a:spcPts val="4197"/>
              </a:lnSpc>
              <a:spcBef>
                <a:spcPct val="0"/>
              </a:spcBef>
            </a:pPr>
          </a:p>
          <a:p>
            <a:pPr algn="ctr">
              <a:lnSpc>
                <a:spcPts val="4197"/>
              </a:lnSpc>
              <a:spcBef>
                <a:spcPct val="0"/>
              </a:spcBef>
            </a:pP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2588620"/>
            <a:ext cx="13963456" cy="5109760"/>
            <a:chOff x="0" y="0"/>
            <a:chExt cx="3677618" cy="1345780"/>
          </a:xfrm>
        </p:grpSpPr>
        <p:sp>
          <p:nvSpPr>
            <p:cNvPr name="Freeform 13" id="13"/>
            <p:cNvSpPr/>
            <p:nvPr/>
          </p:nvSpPr>
          <p:spPr>
            <a:xfrm flipH="false" flipV="false" rot="0">
              <a:off x="0" y="0"/>
              <a:ext cx="3677618" cy="1345780"/>
            </a:xfrm>
            <a:custGeom>
              <a:avLst/>
              <a:gdLst/>
              <a:ahLst/>
              <a:cxnLst/>
              <a:rect r="r" b="b" t="t" l="l"/>
              <a:pathLst>
                <a:path h="1345780" w="3677618">
                  <a:moveTo>
                    <a:pt x="28277" y="0"/>
                  </a:moveTo>
                  <a:lnTo>
                    <a:pt x="3649342" y="0"/>
                  </a:lnTo>
                  <a:cubicBezTo>
                    <a:pt x="3664958" y="0"/>
                    <a:pt x="3677618" y="12660"/>
                    <a:pt x="3677618" y="28277"/>
                  </a:cubicBezTo>
                  <a:lnTo>
                    <a:pt x="3677618" y="1317504"/>
                  </a:lnTo>
                  <a:cubicBezTo>
                    <a:pt x="3677618" y="1333121"/>
                    <a:pt x="3664958" y="1345780"/>
                    <a:pt x="3649342" y="1345780"/>
                  </a:cubicBezTo>
                  <a:lnTo>
                    <a:pt x="28277" y="1345780"/>
                  </a:lnTo>
                  <a:cubicBezTo>
                    <a:pt x="12660" y="1345780"/>
                    <a:pt x="0" y="1333121"/>
                    <a:pt x="0" y="1317504"/>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137435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7172" y="3300386"/>
            <a:ext cx="13953656" cy="3638604"/>
          </a:xfrm>
          <a:prstGeom prst="rect">
            <a:avLst/>
          </a:prstGeom>
        </p:spPr>
        <p:txBody>
          <a:bodyPr anchor="t" rtlCol="false" tIns="0" lIns="0" bIns="0" rIns="0">
            <a:spAutoFit/>
          </a:bodyPr>
          <a:lstStyle/>
          <a:p>
            <a:pPr algn="l" marL="647245" indent="-323622" lvl="1">
              <a:lnSpc>
                <a:spcPts val="4197"/>
              </a:lnSpc>
              <a:spcBef>
                <a:spcPct val="0"/>
              </a:spcBef>
              <a:buFont typeface="Arial"/>
              <a:buChar char="•"/>
            </a:pPr>
            <a:r>
              <a:rPr lang="en-US" sz="2997">
                <a:solidFill>
                  <a:srgbClr val="000000"/>
                </a:solidFill>
                <a:latin typeface="Open Sans"/>
              </a:rPr>
              <a:t>If </a:t>
            </a:r>
            <a:r>
              <a:rPr lang="en-US" sz="2997">
                <a:solidFill>
                  <a:srgbClr val="000000"/>
                </a:solidFill>
                <a:latin typeface="Open Sans"/>
              </a:rPr>
              <a:t>common_series contains at least one common series:</a:t>
            </a:r>
          </a:p>
          <a:p>
            <a:pPr algn="l" marL="1294490" indent="-431497" lvl="2">
              <a:lnSpc>
                <a:spcPts val="4197"/>
              </a:lnSpc>
              <a:spcBef>
                <a:spcPct val="0"/>
              </a:spcBef>
              <a:buFont typeface="Arial"/>
              <a:buChar char="⚬"/>
            </a:pPr>
            <a:r>
              <a:rPr lang="en-US" sz="2997">
                <a:solidFill>
                  <a:srgbClr val="000000"/>
                </a:solidFill>
                <a:latin typeface="Open Sans"/>
              </a:rPr>
              <a:t>Find the most common series among all persons.</a:t>
            </a:r>
          </a:p>
          <a:p>
            <a:pPr algn="l" marL="1294490" indent="-431497" lvl="2">
              <a:lnSpc>
                <a:spcPts val="4197"/>
              </a:lnSpc>
              <a:spcBef>
                <a:spcPct val="0"/>
              </a:spcBef>
              <a:buFont typeface="Arial"/>
              <a:buChar char="⚬"/>
            </a:pPr>
            <a:r>
              <a:rPr lang="en-US" sz="2997">
                <a:solidFill>
                  <a:srgbClr val="000000"/>
                </a:solidFill>
                <a:latin typeface="Open Sans"/>
              </a:rPr>
              <a:t>For each record with a time slot of 1 for the current hour:</a:t>
            </a:r>
          </a:p>
          <a:p>
            <a:pPr algn="l" marL="1941735" indent="-485434" lvl="3">
              <a:lnSpc>
                <a:spcPts val="4197"/>
              </a:lnSpc>
              <a:spcBef>
                <a:spcPct val="0"/>
              </a:spcBef>
              <a:buFont typeface="Arial"/>
              <a:buChar char="￭"/>
            </a:pPr>
            <a:r>
              <a:rPr lang="en-US" sz="2997">
                <a:solidFill>
                  <a:srgbClr val="000000"/>
                </a:solidFill>
                <a:latin typeface="Open Sans"/>
              </a:rPr>
              <a:t>If the record contains the most common series, add the record's person name and series to output_data, remove the series from the record's Series_Names, and update slot information.</a:t>
            </a:r>
          </a:p>
          <a:p>
            <a:pPr algn="ctr">
              <a:lnSpc>
                <a:spcPts val="4197"/>
              </a:lnSpc>
              <a:spcBef>
                <a:spcPct val="0"/>
              </a:spcBef>
            </a:pP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2588620"/>
            <a:ext cx="13963456" cy="5109760"/>
            <a:chOff x="0" y="0"/>
            <a:chExt cx="3677618" cy="1345780"/>
          </a:xfrm>
        </p:grpSpPr>
        <p:sp>
          <p:nvSpPr>
            <p:cNvPr name="Freeform 13" id="13"/>
            <p:cNvSpPr/>
            <p:nvPr/>
          </p:nvSpPr>
          <p:spPr>
            <a:xfrm flipH="false" flipV="false" rot="0">
              <a:off x="0" y="0"/>
              <a:ext cx="3677618" cy="1345780"/>
            </a:xfrm>
            <a:custGeom>
              <a:avLst/>
              <a:gdLst/>
              <a:ahLst/>
              <a:cxnLst/>
              <a:rect r="r" b="b" t="t" l="l"/>
              <a:pathLst>
                <a:path h="1345780" w="3677618">
                  <a:moveTo>
                    <a:pt x="28277" y="0"/>
                  </a:moveTo>
                  <a:lnTo>
                    <a:pt x="3649342" y="0"/>
                  </a:lnTo>
                  <a:cubicBezTo>
                    <a:pt x="3664958" y="0"/>
                    <a:pt x="3677618" y="12660"/>
                    <a:pt x="3677618" y="28277"/>
                  </a:cubicBezTo>
                  <a:lnTo>
                    <a:pt x="3677618" y="1317504"/>
                  </a:lnTo>
                  <a:cubicBezTo>
                    <a:pt x="3677618" y="1333121"/>
                    <a:pt x="3664958" y="1345780"/>
                    <a:pt x="3649342" y="1345780"/>
                  </a:cubicBezTo>
                  <a:lnTo>
                    <a:pt x="28277" y="1345780"/>
                  </a:lnTo>
                  <a:cubicBezTo>
                    <a:pt x="12660" y="1345780"/>
                    <a:pt x="0" y="1333121"/>
                    <a:pt x="0" y="1317504"/>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137435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7172" y="3300386"/>
            <a:ext cx="13953656" cy="3114729"/>
          </a:xfrm>
          <a:prstGeom prst="rect">
            <a:avLst/>
          </a:prstGeom>
        </p:spPr>
        <p:txBody>
          <a:bodyPr anchor="t" rtlCol="false" tIns="0" lIns="0" bIns="0" rIns="0">
            <a:spAutoFit/>
          </a:bodyPr>
          <a:lstStyle/>
          <a:p>
            <a:pPr algn="ctr">
              <a:lnSpc>
                <a:spcPts val="4197"/>
              </a:lnSpc>
            </a:pPr>
            <a:r>
              <a:rPr lang="en-US" sz="2997">
                <a:solidFill>
                  <a:srgbClr val="000000"/>
                </a:solidFill>
                <a:latin typeface="Open Sans"/>
              </a:rPr>
              <a:t> </a:t>
            </a:r>
            <a:r>
              <a:rPr lang="en-US" sz="2997">
                <a:solidFill>
                  <a:srgbClr val="000000"/>
                </a:solidFill>
                <a:latin typeface="Open Sans Bold"/>
              </a:rPr>
              <a:t>Handle Single Occupied Slots:</a:t>
            </a:r>
          </a:p>
          <a:p>
            <a:pPr algn="l" marL="647245" indent="-323622" lvl="1">
              <a:lnSpc>
                <a:spcPts val="4197"/>
              </a:lnSpc>
              <a:buFont typeface="Arial"/>
              <a:buChar char="•"/>
            </a:pPr>
            <a:r>
              <a:rPr lang="en-US" sz="2997">
                <a:solidFill>
                  <a:srgbClr val="000000"/>
                </a:solidFill>
                <a:latin typeface="Open Sans"/>
              </a:rPr>
              <a:t>Loop through each hour again.</a:t>
            </a:r>
          </a:p>
          <a:p>
            <a:pPr algn="l" marL="647245" indent="-323622" lvl="1">
              <a:lnSpc>
                <a:spcPts val="4197"/>
              </a:lnSpc>
              <a:buFont typeface="Arial"/>
              <a:buChar char="•"/>
            </a:pPr>
            <a:r>
              <a:rPr lang="en-US" sz="2997">
                <a:solidFill>
                  <a:srgbClr val="000000"/>
                </a:solidFill>
                <a:latin typeface="Open Sans"/>
              </a:rPr>
              <a:t>If the slot for the hour is occupied by only one person:</a:t>
            </a:r>
          </a:p>
          <a:p>
            <a:pPr algn="l" marL="1294490" indent="-431497" lvl="2">
              <a:lnSpc>
                <a:spcPts val="4197"/>
              </a:lnSpc>
              <a:buFont typeface="Arial"/>
              <a:buChar char="⚬"/>
            </a:pPr>
            <a:r>
              <a:rPr lang="en-US" sz="2997">
                <a:solidFill>
                  <a:srgbClr val="000000"/>
                </a:solidFill>
                <a:latin typeface="Open Sans"/>
              </a:rPr>
              <a:t>Assign the slot to that person if they have remaining series.</a:t>
            </a:r>
          </a:p>
          <a:p>
            <a:pPr algn="l" marL="1294490" indent="-431497" lvl="2">
              <a:lnSpc>
                <a:spcPts val="4197"/>
              </a:lnSpc>
              <a:buFont typeface="Arial"/>
              <a:buChar char="⚬"/>
            </a:pPr>
            <a:r>
              <a:rPr lang="en-US" sz="2997">
                <a:solidFill>
                  <a:srgbClr val="000000"/>
                </a:solidFill>
                <a:latin typeface="Open Sans"/>
              </a:rPr>
              <a:t>Update slot information accordingly.</a:t>
            </a:r>
          </a:p>
          <a:p>
            <a:pPr algn="ctr">
              <a:lnSpc>
                <a:spcPts val="4197"/>
              </a:lnSpc>
              <a:spcBef>
                <a:spcPct val="0"/>
              </a:spcBef>
            </a:pPr>
          </a:p>
        </p:txBody>
      </p:sp>
      <p:sp>
        <p:nvSpPr>
          <p:cNvPr name="TextBox 22" id="22"/>
          <p:cNvSpPr txBox="true"/>
          <p:nvPr/>
        </p:nvSpPr>
        <p:spPr>
          <a:xfrm rot="0">
            <a:off x="8590560" y="1310983"/>
            <a:ext cx="1106880" cy="1800225"/>
          </a:xfrm>
          <a:prstGeom prst="rect">
            <a:avLst/>
          </a:prstGeom>
        </p:spPr>
        <p:txBody>
          <a:bodyPr anchor="t" rtlCol="false" tIns="0" lIns="0" bIns="0" rIns="0">
            <a:spAutoFit/>
          </a:bodyPr>
          <a:lstStyle/>
          <a:p>
            <a:pPr algn="r">
              <a:lnSpc>
                <a:spcPts val="13500"/>
              </a:lnSpc>
            </a:pPr>
            <a:r>
              <a:rPr lang="en-US" sz="13500">
                <a:solidFill>
                  <a:srgbClr val="000000"/>
                </a:solidFill>
                <a:latin typeface="League Spartan"/>
              </a:rPr>
              <a:t>4</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2588620"/>
            <a:ext cx="13963456" cy="5109760"/>
            <a:chOff x="0" y="0"/>
            <a:chExt cx="3677618" cy="1345780"/>
          </a:xfrm>
        </p:grpSpPr>
        <p:sp>
          <p:nvSpPr>
            <p:cNvPr name="Freeform 13" id="13"/>
            <p:cNvSpPr/>
            <p:nvPr/>
          </p:nvSpPr>
          <p:spPr>
            <a:xfrm flipH="false" flipV="false" rot="0">
              <a:off x="0" y="0"/>
              <a:ext cx="3677618" cy="1345780"/>
            </a:xfrm>
            <a:custGeom>
              <a:avLst/>
              <a:gdLst/>
              <a:ahLst/>
              <a:cxnLst/>
              <a:rect r="r" b="b" t="t" l="l"/>
              <a:pathLst>
                <a:path h="1345780" w="3677618">
                  <a:moveTo>
                    <a:pt x="28277" y="0"/>
                  </a:moveTo>
                  <a:lnTo>
                    <a:pt x="3649342" y="0"/>
                  </a:lnTo>
                  <a:cubicBezTo>
                    <a:pt x="3664958" y="0"/>
                    <a:pt x="3677618" y="12660"/>
                    <a:pt x="3677618" y="28277"/>
                  </a:cubicBezTo>
                  <a:lnTo>
                    <a:pt x="3677618" y="1317504"/>
                  </a:lnTo>
                  <a:cubicBezTo>
                    <a:pt x="3677618" y="1333121"/>
                    <a:pt x="3664958" y="1345780"/>
                    <a:pt x="3649342" y="1345780"/>
                  </a:cubicBezTo>
                  <a:lnTo>
                    <a:pt x="28277" y="1345780"/>
                  </a:lnTo>
                  <a:cubicBezTo>
                    <a:pt x="12660" y="1345780"/>
                    <a:pt x="0" y="1333121"/>
                    <a:pt x="0" y="1317504"/>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137435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6125728" y="4089520"/>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95072" y="4219479"/>
            <a:ext cx="2247545" cy="1543050"/>
            <a:chOff x="0" y="0"/>
            <a:chExt cx="591946" cy="406400"/>
          </a:xfrm>
        </p:grpSpPr>
        <p:sp>
          <p:nvSpPr>
            <p:cNvPr name="Freeform 19" id="19"/>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20" id="20"/>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2167172" y="3562323"/>
            <a:ext cx="13953656" cy="3114729"/>
          </a:xfrm>
          <a:prstGeom prst="rect">
            <a:avLst/>
          </a:prstGeom>
        </p:spPr>
        <p:txBody>
          <a:bodyPr anchor="t" rtlCol="false" tIns="0" lIns="0" bIns="0" rIns="0">
            <a:spAutoFit/>
          </a:bodyPr>
          <a:lstStyle/>
          <a:p>
            <a:pPr algn="ctr">
              <a:lnSpc>
                <a:spcPts val="4197"/>
              </a:lnSpc>
            </a:pPr>
            <a:r>
              <a:rPr lang="en-US" sz="2997">
                <a:solidFill>
                  <a:srgbClr val="000000"/>
                </a:solidFill>
                <a:latin typeface="Open Sans"/>
              </a:rPr>
              <a:t>  </a:t>
            </a:r>
            <a:r>
              <a:rPr lang="en-US" sz="2997">
                <a:solidFill>
                  <a:srgbClr val="000000"/>
                </a:solidFill>
                <a:latin typeface="Open Sans Bold"/>
              </a:rPr>
              <a:t>Handle Unassigned Slots with Multiple Requests:</a:t>
            </a:r>
          </a:p>
          <a:p>
            <a:pPr algn="l" marL="1294490" indent="-431497" lvl="2">
              <a:lnSpc>
                <a:spcPts val="4197"/>
              </a:lnSpc>
              <a:buFont typeface="Arial"/>
              <a:buChar char="⚬"/>
            </a:pPr>
            <a:r>
              <a:rPr lang="en-US" sz="2997">
                <a:solidFill>
                  <a:srgbClr val="000000"/>
                </a:solidFill>
                <a:latin typeface="Open Sans"/>
              </a:rPr>
              <a:t>Loop through each hour once more.</a:t>
            </a:r>
          </a:p>
          <a:p>
            <a:pPr algn="l" marL="1294490" indent="-431497" lvl="2">
              <a:lnSpc>
                <a:spcPts val="4197"/>
              </a:lnSpc>
              <a:buFont typeface="Arial"/>
              <a:buChar char="⚬"/>
            </a:pPr>
            <a:r>
              <a:rPr lang="en-US" sz="2997">
                <a:solidFill>
                  <a:srgbClr val="000000"/>
                </a:solidFill>
                <a:latin typeface="Open Sans"/>
              </a:rPr>
              <a:t>If the slot for the hour is requested by multiple persons but no one has remaining series:</a:t>
            </a:r>
          </a:p>
          <a:p>
            <a:pPr algn="l" marL="1941735" indent="-485434" lvl="3">
              <a:lnSpc>
                <a:spcPts val="4197"/>
              </a:lnSpc>
              <a:buFont typeface="Arial"/>
              <a:buChar char="￭"/>
            </a:pPr>
            <a:r>
              <a:rPr lang="en-US" sz="2997">
                <a:solidFill>
                  <a:srgbClr val="000000"/>
                </a:solidFill>
                <a:latin typeface="Open Sans"/>
              </a:rPr>
              <a:t>Assign the slot to one of them and update slot information.</a:t>
            </a:r>
          </a:p>
          <a:p>
            <a:pPr algn="ctr">
              <a:lnSpc>
                <a:spcPts val="4197"/>
              </a:lnSpc>
              <a:spcBef>
                <a:spcPct val="0"/>
              </a:spcBef>
            </a:pPr>
          </a:p>
        </p:txBody>
      </p:sp>
      <p:sp>
        <p:nvSpPr>
          <p:cNvPr name="TextBox 22" id="22"/>
          <p:cNvSpPr txBox="true"/>
          <p:nvPr/>
        </p:nvSpPr>
        <p:spPr>
          <a:xfrm rot="0">
            <a:off x="8590560" y="1310983"/>
            <a:ext cx="1106880" cy="1800225"/>
          </a:xfrm>
          <a:prstGeom prst="rect">
            <a:avLst/>
          </a:prstGeom>
        </p:spPr>
        <p:txBody>
          <a:bodyPr anchor="t" rtlCol="false" tIns="0" lIns="0" bIns="0" rIns="0">
            <a:spAutoFit/>
          </a:bodyPr>
          <a:lstStyle/>
          <a:p>
            <a:pPr algn="r">
              <a:lnSpc>
                <a:spcPts val="13500"/>
              </a:lnSpc>
            </a:pPr>
            <a:r>
              <a:rPr lang="en-US" sz="13500">
                <a:solidFill>
                  <a:srgbClr val="000000"/>
                </a:solidFill>
                <a:latin typeface="League Spartan"/>
              </a:rPr>
              <a:t>5</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grpSp>
        <p:nvGrpSpPr>
          <p:cNvPr name="Group 12" id="12"/>
          <p:cNvGrpSpPr/>
          <p:nvPr/>
        </p:nvGrpSpPr>
        <p:grpSpPr>
          <a:xfrm rot="0">
            <a:off x="2162272" y="2588620"/>
            <a:ext cx="13963456" cy="5109760"/>
            <a:chOff x="0" y="0"/>
            <a:chExt cx="3677618" cy="1345780"/>
          </a:xfrm>
        </p:grpSpPr>
        <p:sp>
          <p:nvSpPr>
            <p:cNvPr name="Freeform 13" id="13"/>
            <p:cNvSpPr/>
            <p:nvPr/>
          </p:nvSpPr>
          <p:spPr>
            <a:xfrm flipH="false" flipV="false" rot="0">
              <a:off x="0" y="0"/>
              <a:ext cx="3677618" cy="1345780"/>
            </a:xfrm>
            <a:custGeom>
              <a:avLst/>
              <a:gdLst/>
              <a:ahLst/>
              <a:cxnLst/>
              <a:rect r="r" b="b" t="t" l="l"/>
              <a:pathLst>
                <a:path h="1345780" w="3677618">
                  <a:moveTo>
                    <a:pt x="28277" y="0"/>
                  </a:moveTo>
                  <a:lnTo>
                    <a:pt x="3649342" y="0"/>
                  </a:lnTo>
                  <a:cubicBezTo>
                    <a:pt x="3664958" y="0"/>
                    <a:pt x="3677618" y="12660"/>
                    <a:pt x="3677618" y="28277"/>
                  </a:cubicBezTo>
                  <a:lnTo>
                    <a:pt x="3677618" y="1317504"/>
                  </a:lnTo>
                  <a:cubicBezTo>
                    <a:pt x="3677618" y="1333121"/>
                    <a:pt x="3664958" y="1345780"/>
                    <a:pt x="3649342" y="1345780"/>
                  </a:cubicBezTo>
                  <a:lnTo>
                    <a:pt x="28277" y="1345780"/>
                  </a:lnTo>
                  <a:cubicBezTo>
                    <a:pt x="12660" y="1345780"/>
                    <a:pt x="0" y="1333121"/>
                    <a:pt x="0" y="1317504"/>
                  </a:cubicBezTo>
                  <a:lnTo>
                    <a:pt x="0" y="28277"/>
                  </a:lnTo>
                  <a:cubicBezTo>
                    <a:pt x="0" y="12660"/>
                    <a:pt x="12660" y="0"/>
                    <a:pt x="28277" y="0"/>
                  </a:cubicBezTo>
                  <a:close/>
                </a:path>
              </a:pathLst>
            </a:custGeom>
            <a:solidFill>
              <a:srgbClr val="8AB7E2"/>
            </a:solidFill>
          </p:spPr>
        </p:sp>
        <p:sp>
          <p:nvSpPr>
            <p:cNvPr name="TextBox 14" id="14"/>
            <p:cNvSpPr txBox="true"/>
            <p:nvPr/>
          </p:nvSpPr>
          <p:spPr>
            <a:xfrm>
              <a:off x="0" y="-28575"/>
              <a:ext cx="3677618" cy="137435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95072" y="4219479"/>
            <a:ext cx="2247545" cy="1543050"/>
            <a:chOff x="0" y="0"/>
            <a:chExt cx="591946" cy="406400"/>
          </a:xfrm>
        </p:grpSpPr>
        <p:sp>
          <p:nvSpPr>
            <p:cNvPr name="Freeform 16" id="16"/>
            <p:cNvSpPr/>
            <p:nvPr/>
          </p:nvSpPr>
          <p:spPr>
            <a:xfrm flipH="false" flipV="false" rot="0">
              <a:off x="0" y="0"/>
              <a:ext cx="591946" cy="406400"/>
            </a:xfrm>
            <a:custGeom>
              <a:avLst/>
              <a:gdLst/>
              <a:ahLst/>
              <a:cxnLst/>
              <a:rect r="r" b="b" t="t" l="l"/>
              <a:pathLst>
                <a:path h="406400" w="591946">
                  <a:moveTo>
                    <a:pt x="0" y="0"/>
                  </a:moveTo>
                  <a:lnTo>
                    <a:pt x="388746" y="0"/>
                  </a:lnTo>
                  <a:lnTo>
                    <a:pt x="591946" y="203200"/>
                  </a:lnTo>
                  <a:lnTo>
                    <a:pt x="388746" y="406400"/>
                  </a:lnTo>
                  <a:lnTo>
                    <a:pt x="0" y="406400"/>
                  </a:lnTo>
                  <a:lnTo>
                    <a:pt x="203200" y="203200"/>
                  </a:lnTo>
                  <a:lnTo>
                    <a:pt x="0" y="0"/>
                  </a:lnTo>
                  <a:close/>
                </a:path>
              </a:pathLst>
            </a:custGeom>
            <a:solidFill>
              <a:srgbClr val="004AAD">
                <a:alpha val="13725"/>
              </a:srgbClr>
            </a:solidFill>
          </p:spPr>
        </p:sp>
        <p:sp>
          <p:nvSpPr>
            <p:cNvPr name="TextBox 17" id="17"/>
            <p:cNvSpPr txBox="true"/>
            <p:nvPr/>
          </p:nvSpPr>
          <p:spPr>
            <a:xfrm>
              <a:off x="177800" y="-28575"/>
              <a:ext cx="337946" cy="434975"/>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2167172" y="4610073"/>
            <a:ext cx="13953656" cy="1019229"/>
          </a:xfrm>
          <a:prstGeom prst="rect">
            <a:avLst/>
          </a:prstGeom>
        </p:spPr>
        <p:txBody>
          <a:bodyPr anchor="t" rtlCol="false" tIns="0" lIns="0" bIns="0" rIns="0">
            <a:spAutoFit/>
          </a:bodyPr>
          <a:lstStyle/>
          <a:p>
            <a:pPr algn="ctr">
              <a:lnSpc>
                <a:spcPts val="4197"/>
              </a:lnSpc>
            </a:pPr>
            <a:r>
              <a:rPr lang="en-US" sz="2997">
                <a:solidFill>
                  <a:srgbClr val="000000"/>
                </a:solidFill>
                <a:latin typeface="Open Sans Bold"/>
              </a:rPr>
              <a:t>End of Fu</a:t>
            </a:r>
            <a:r>
              <a:rPr lang="en-US" sz="2997">
                <a:solidFill>
                  <a:srgbClr val="000000"/>
                </a:solidFill>
                <a:latin typeface="Open Sans Bold"/>
              </a:rPr>
              <a:t>nction: Return.</a:t>
            </a:r>
          </a:p>
          <a:p>
            <a:pPr algn="ctr">
              <a:lnSpc>
                <a:spcPts val="4197"/>
              </a:lnSpc>
              <a:spcBef>
                <a:spcPct val="0"/>
              </a:spcBef>
            </a:pPr>
          </a:p>
        </p:txBody>
      </p:sp>
      <p:sp>
        <p:nvSpPr>
          <p:cNvPr name="Freeform 19" id="19"/>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20" id="20"/>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21" id="21"/>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TextBox 22" id="22"/>
          <p:cNvSpPr txBox="true"/>
          <p:nvPr/>
        </p:nvSpPr>
        <p:spPr>
          <a:xfrm rot="0">
            <a:off x="8590560" y="1310983"/>
            <a:ext cx="1106880" cy="1800225"/>
          </a:xfrm>
          <a:prstGeom prst="rect">
            <a:avLst/>
          </a:prstGeom>
        </p:spPr>
        <p:txBody>
          <a:bodyPr anchor="t" rtlCol="false" tIns="0" lIns="0" bIns="0" rIns="0">
            <a:spAutoFit/>
          </a:bodyPr>
          <a:lstStyle/>
          <a:p>
            <a:pPr algn="r">
              <a:lnSpc>
                <a:spcPts val="13500"/>
              </a:lnSpc>
            </a:pPr>
            <a:r>
              <a:rPr lang="en-US" sz="13500">
                <a:solidFill>
                  <a:srgbClr val="000000"/>
                </a:solidFill>
                <a:latin typeface="League Spartan"/>
              </a:rPr>
              <a:t>6</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36549" y="4375283"/>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Time Complexity</a:t>
            </a:r>
          </a:p>
        </p:txBody>
      </p:sp>
      <p:sp>
        <p:nvSpPr>
          <p:cNvPr name="TextBox 4" id="4"/>
          <p:cNvSpPr txBox="true"/>
          <p:nvPr/>
        </p:nvSpPr>
        <p:spPr>
          <a:xfrm rot="0">
            <a:off x="4221977" y="5560517"/>
            <a:ext cx="9844046" cy="828572"/>
          </a:xfrm>
          <a:prstGeom prst="rect">
            <a:avLst/>
          </a:prstGeom>
        </p:spPr>
        <p:txBody>
          <a:bodyPr anchor="t" rtlCol="false" tIns="0" lIns="0" bIns="0" rIns="0">
            <a:spAutoFit/>
          </a:bodyPr>
          <a:lstStyle/>
          <a:p>
            <a:pPr algn="ctr">
              <a:lnSpc>
                <a:spcPts val="3374"/>
              </a:lnSpc>
            </a:pPr>
            <a:r>
              <a:rPr lang="en-US" sz="2499" spc="149">
                <a:solidFill>
                  <a:srgbClr val="000000"/>
                </a:solidFill>
                <a:latin typeface="DM Sans"/>
              </a:rPr>
              <a:t>Where M is number of members , and</a:t>
            </a:r>
          </a:p>
          <a:p>
            <a:pPr algn="ctr" marL="0" indent="0" lvl="0">
              <a:lnSpc>
                <a:spcPts val="3374"/>
              </a:lnSpc>
              <a:spcBef>
                <a:spcPct val="0"/>
              </a:spcBef>
            </a:pPr>
            <a:r>
              <a:rPr lang="en-US" sz="2499" spc="149">
                <a:solidFill>
                  <a:srgbClr val="000000"/>
                </a:solidFill>
                <a:latin typeface="DM Sans"/>
              </a:rPr>
              <a:t> N is number of time slots</a:t>
            </a:r>
          </a:p>
        </p:txBody>
      </p:sp>
      <p:sp>
        <p:nvSpPr>
          <p:cNvPr name="TextBox 5" id="5"/>
          <p:cNvSpPr txBox="true"/>
          <p:nvPr/>
        </p:nvSpPr>
        <p:spPr>
          <a:xfrm rot="0">
            <a:off x="5486467" y="2131559"/>
            <a:ext cx="7315066" cy="1962098"/>
          </a:xfrm>
          <a:prstGeom prst="rect">
            <a:avLst/>
          </a:prstGeom>
        </p:spPr>
        <p:txBody>
          <a:bodyPr anchor="t" rtlCol="false" tIns="0" lIns="0" bIns="0" rIns="0">
            <a:spAutoFit/>
          </a:bodyPr>
          <a:lstStyle/>
          <a:p>
            <a:pPr algn="ctr">
              <a:lnSpc>
                <a:spcPts val="14550"/>
              </a:lnSpc>
            </a:pPr>
            <a:r>
              <a:rPr lang="en-US" sz="15000">
                <a:solidFill>
                  <a:srgbClr val="000000"/>
                </a:solidFill>
                <a:latin typeface="DM Sans Bold"/>
              </a:rPr>
              <a:t>O(M*N)</a:t>
            </a:r>
          </a:p>
        </p:txBody>
      </p:sp>
      <p:sp>
        <p:nvSpPr>
          <p:cNvPr name="Freeform 6" id="6"/>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3" id="13"/>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4" id="14"/>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6" id="16"/>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7" id="17"/>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8" id="18"/>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grpSp>
        <p:nvGrpSpPr>
          <p:cNvPr name="Group 15" id="15"/>
          <p:cNvGrpSpPr/>
          <p:nvPr/>
        </p:nvGrpSpPr>
        <p:grpSpPr>
          <a:xfrm rot="0">
            <a:off x="6360409" y="2823862"/>
            <a:ext cx="5504471" cy="98965"/>
            <a:chOff x="0" y="0"/>
            <a:chExt cx="1449737" cy="26065"/>
          </a:xfrm>
        </p:grpSpPr>
        <p:sp>
          <p:nvSpPr>
            <p:cNvPr name="Freeform 16" id="16"/>
            <p:cNvSpPr/>
            <p:nvPr/>
          </p:nvSpPr>
          <p:spPr>
            <a:xfrm flipH="false" flipV="false" rot="0">
              <a:off x="0" y="0"/>
              <a:ext cx="1449737" cy="26065"/>
            </a:xfrm>
            <a:custGeom>
              <a:avLst/>
              <a:gdLst/>
              <a:ahLst/>
              <a:cxnLst/>
              <a:rect r="r" b="b" t="t" l="l"/>
              <a:pathLst>
                <a:path h="26065" w="1449737">
                  <a:moveTo>
                    <a:pt x="13032" y="0"/>
                  </a:moveTo>
                  <a:lnTo>
                    <a:pt x="1436705" y="0"/>
                  </a:lnTo>
                  <a:cubicBezTo>
                    <a:pt x="1443902" y="0"/>
                    <a:pt x="1449737" y="5835"/>
                    <a:pt x="1449737" y="13032"/>
                  </a:cubicBezTo>
                  <a:lnTo>
                    <a:pt x="1449737" y="13032"/>
                  </a:lnTo>
                  <a:cubicBezTo>
                    <a:pt x="1449737" y="16489"/>
                    <a:pt x="1448364" y="19804"/>
                    <a:pt x="1445920" y="22248"/>
                  </a:cubicBezTo>
                  <a:cubicBezTo>
                    <a:pt x="1443476" y="24692"/>
                    <a:pt x="1440161" y="26065"/>
                    <a:pt x="1436705" y="26065"/>
                  </a:cubicBezTo>
                  <a:lnTo>
                    <a:pt x="13032" y="26065"/>
                  </a:lnTo>
                  <a:cubicBezTo>
                    <a:pt x="9576" y="26065"/>
                    <a:pt x="6261" y="24692"/>
                    <a:pt x="3817" y="22248"/>
                  </a:cubicBezTo>
                  <a:cubicBezTo>
                    <a:pt x="1373" y="19804"/>
                    <a:pt x="0" y="16489"/>
                    <a:pt x="0" y="13032"/>
                  </a:cubicBezTo>
                  <a:lnTo>
                    <a:pt x="0" y="13032"/>
                  </a:lnTo>
                  <a:cubicBezTo>
                    <a:pt x="0" y="9576"/>
                    <a:pt x="1373" y="6261"/>
                    <a:pt x="3817" y="3817"/>
                  </a:cubicBezTo>
                  <a:cubicBezTo>
                    <a:pt x="6261" y="1373"/>
                    <a:pt x="9576" y="0"/>
                    <a:pt x="13032" y="0"/>
                  </a:cubicBezTo>
                  <a:close/>
                </a:path>
              </a:pathLst>
            </a:custGeom>
            <a:solidFill>
              <a:srgbClr val="000000"/>
            </a:solidFill>
          </p:spPr>
        </p:sp>
        <p:sp>
          <p:nvSpPr>
            <p:cNvPr name="TextBox 17" id="17"/>
            <p:cNvSpPr txBox="true"/>
            <p:nvPr/>
          </p:nvSpPr>
          <p:spPr>
            <a:xfrm>
              <a:off x="0" y="-47625"/>
              <a:ext cx="1449737" cy="73690"/>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5400587" y="1696879"/>
            <a:ext cx="7400946" cy="984250"/>
          </a:xfrm>
          <a:prstGeom prst="rect">
            <a:avLst/>
          </a:prstGeom>
        </p:spPr>
        <p:txBody>
          <a:bodyPr anchor="t" rtlCol="false" tIns="0" lIns="0" bIns="0" rIns="0">
            <a:spAutoFit/>
          </a:bodyPr>
          <a:lstStyle/>
          <a:p>
            <a:pPr algn="ctr">
              <a:lnSpc>
                <a:spcPts val="7699"/>
              </a:lnSpc>
              <a:spcBef>
                <a:spcPct val="0"/>
              </a:spcBef>
            </a:pPr>
            <a:r>
              <a:rPr lang="en-US" sz="5499">
                <a:solidFill>
                  <a:srgbClr val="07032B"/>
                </a:solidFill>
                <a:latin typeface="Poppins Bold"/>
              </a:rPr>
              <a:t>MEET OUR TEAM</a:t>
            </a:r>
          </a:p>
        </p:txBody>
      </p:sp>
      <p:sp>
        <p:nvSpPr>
          <p:cNvPr name="TextBox 19" id="19"/>
          <p:cNvSpPr txBox="true"/>
          <p:nvPr/>
        </p:nvSpPr>
        <p:spPr>
          <a:xfrm rot="0">
            <a:off x="5182743" y="3996835"/>
            <a:ext cx="7922515" cy="2619985"/>
          </a:xfrm>
          <a:prstGeom prst="rect">
            <a:avLst/>
          </a:prstGeom>
        </p:spPr>
        <p:txBody>
          <a:bodyPr anchor="t" rtlCol="false" tIns="0" lIns="0" bIns="0" rIns="0">
            <a:spAutoFit/>
          </a:bodyPr>
          <a:lstStyle/>
          <a:p>
            <a:pPr algn="l" marL="804443" indent="-402222" lvl="1">
              <a:lnSpc>
                <a:spcPts val="5216"/>
              </a:lnSpc>
              <a:buFont typeface="Arial"/>
              <a:buChar char="•"/>
            </a:pPr>
            <a:r>
              <a:rPr lang="en-US" sz="3726">
                <a:solidFill>
                  <a:srgbClr val="07032B"/>
                </a:solidFill>
                <a:latin typeface="Open Sans"/>
              </a:rPr>
              <a:t>Sai Sreepadha  (202301042)</a:t>
            </a:r>
          </a:p>
          <a:p>
            <a:pPr algn="l" marL="804443" indent="-402222" lvl="1">
              <a:lnSpc>
                <a:spcPts val="5216"/>
              </a:lnSpc>
              <a:buFont typeface="Arial"/>
              <a:buChar char="•"/>
            </a:pPr>
            <a:r>
              <a:rPr lang="en-US" sz="3726">
                <a:solidFill>
                  <a:srgbClr val="07032B"/>
                </a:solidFill>
                <a:latin typeface="Open Sans"/>
              </a:rPr>
              <a:t>Siva Suhas         (202301050)</a:t>
            </a:r>
          </a:p>
          <a:p>
            <a:pPr algn="l" marL="804443" indent="-402222" lvl="1">
              <a:lnSpc>
                <a:spcPts val="5216"/>
              </a:lnSpc>
              <a:buFont typeface="Arial"/>
              <a:buChar char="•"/>
            </a:pPr>
            <a:r>
              <a:rPr lang="en-US" sz="3726">
                <a:solidFill>
                  <a:srgbClr val="07032B"/>
                </a:solidFill>
                <a:latin typeface="Open Sans"/>
              </a:rPr>
              <a:t>Sri Sai                 (202301138)  </a:t>
            </a:r>
          </a:p>
          <a:p>
            <a:pPr algn="l" marL="804443" indent="-402222" lvl="1">
              <a:lnSpc>
                <a:spcPts val="5216"/>
              </a:lnSpc>
              <a:buFont typeface="Arial"/>
              <a:buChar char="•"/>
            </a:pPr>
            <a:r>
              <a:rPr lang="en-US" sz="3726">
                <a:solidFill>
                  <a:srgbClr val="07032B"/>
                </a:solidFill>
                <a:latin typeface="Open Sans"/>
              </a:rPr>
              <a:t>Viswa Vignan     (202301160)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36549" y="4375283"/>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Space Complexity</a:t>
            </a:r>
          </a:p>
        </p:txBody>
      </p:sp>
      <p:sp>
        <p:nvSpPr>
          <p:cNvPr name="TextBox 4" id="4"/>
          <p:cNvSpPr txBox="true"/>
          <p:nvPr/>
        </p:nvSpPr>
        <p:spPr>
          <a:xfrm rot="0">
            <a:off x="4861154" y="5579872"/>
            <a:ext cx="9111840" cy="828572"/>
          </a:xfrm>
          <a:prstGeom prst="rect">
            <a:avLst/>
          </a:prstGeom>
        </p:spPr>
        <p:txBody>
          <a:bodyPr anchor="t" rtlCol="false" tIns="0" lIns="0" bIns="0" rIns="0">
            <a:spAutoFit/>
          </a:bodyPr>
          <a:lstStyle/>
          <a:p>
            <a:pPr algn="ctr">
              <a:lnSpc>
                <a:spcPts val="3374"/>
              </a:lnSpc>
            </a:pPr>
            <a:r>
              <a:rPr lang="en-US" sz="2499" spc="149">
                <a:solidFill>
                  <a:srgbClr val="000000"/>
                </a:solidFill>
                <a:latin typeface="DM Sans"/>
              </a:rPr>
              <a:t>Where M is number of members , and</a:t>
            </a:r>
          </a:p>
          <a:p>
            <a:pPr algn="ctr" marL="0" indent="0" lvl="0">
              <a:lnSpc>
                <a:spcPts val="3374"/>
              </a:lnSpc>
              <a:spcBef>
                <a:spcPct val="0"/>
              </a:spcBef>
            </a:pPr>
            <a:r>
              <a:rPr lang="en-US" sz="2499" spc="149">
                <a:solidFill>
                  <a:srgbClr val="000000"/>
                </a:solidFill>
                <a:latin typeface="DM Sans"/>
              </a:rPr>
              <a:t> N is number of time slots</a:t>
            </a:r>
          </a:p>
        </p:txBody>
      </p:sp>
      <p:sp>
        <p:nvSpPr>
          <p:cNvPr name="TextBox 5" id="5"/>
          <p:cNvSpPr txBox="true"/>
          <p:nvPr/>
        </p:nvSpPr>
        <p:spPr>
          <a:xfrm rot="0">
            <a:off x="5486467" y="2131559"/>
            <a:ext cx="7315066" cy="1962098"/>
          </a:xfrm>
          <a:prstGeom prst="rect">
            <a:avLst/>
          </a:prstGeom>
        </p:spPr>
        <p:txBody>
          <a:bodyPr anchor="t" rtlCol="false" tIns="0" lIns="0" bIns="0" rIns="0">
            <a:spAutoFit/>
          </a:bodyPr>
          <a:lstStyle/>
          <a:p>
            <a:pPr algn="ctr">
              <a:lnSpc>
                <a:spcPts val="14550"/>
              </a:lnSpc>
            </a:pPr>
            <a:r>
              <a:rPr lang="en-US" sz="15000">
                <a:solidFill>
                  <a:srgbClr val="000000"/>
                </a:solidFill>
                <a:latin typeface="DM Sans Bold"/>
              </a:rPr>
              <a:t>O(M*N)</a:t>
            </a:r>
          </a:p>
        </p:txBody>
      </p:sp>
      <p:sp>
        <p:nvSpPr>
          <p:cNvPr name="Freeform 6" id="6"/>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3" id="13"/>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4" id="14"/>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6" id="16"/>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7" id="17"/>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8" id="18"/>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4950" y="1754505"/>
            <a:ext cx="8751165" cy="33870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Final reflections and future steps</a:t>
            </a:r>
          </a:p>
        </p:txBody>
      </p:sp>
      <p:sp>
        <p:nvSpPr>
          <p:cNvPr name="TextBox 6" id="6"/>
          <p:cNvSpPr txBox="true"/>
          <p:nvPr/>
        </p:nvSpPr>
        <p:spPr>
          <a:xfrm rot="0">
            <a:off x="1504950" y="5398770"/>
            <a:ext cx="7707571" cy="23241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rPr>
              <a:t>After implementing the scheduler for the first day, we can pass the vector storing the person records to the new scheduling function along with the new record. When passing these records to the new scheduling function, we prioritize slots with only one person for the previously missed series. Later on, part of the code functions similarly to the previous code.</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7475433" y="1236766"/>
            <a:ext cx="3337134" cy="3337134"/>
          </a:xfrm>
          <a:custGeom>
            <a:avLst/>
            <a:gdLst/>
            <a:ahLst/>
            <a:cxnLst/>
            <a:rect r="r" b="b" t="t" l="l"/>
            <a:pathLst>
              <a:path h="3337134" w="3337134">
                <a:moveTo>
                  <a:pt x="0" y="0"/>
                </a:moveTo>
                <a:lnTo>
                  <a:pt x="3337134" y="0"/>
                </a:lnTo>
                <a:lnTo>
                  <a:pt x="3337134" y="3337134"/>
                </a:lnTo>
                <a:lnTo>
                  <a:pt x="0" y="3337134"/>
                </a:lnTo>
                <a:lnTo>
                  <a:pt x="0" y="0"/>
                </a:lnTo>
                <a:close/>
              </a:path>
            </a:pathLst>
          </a:custGeom>
          <a:blipFill>
            <a:blip r:embed="rId29"/>
            <a:stretch>
              <a:fillRect l="0" t="0" r="0" b="0"/>
            </a:stretch>
          </a:blipFill>
        </p:spPr>
      </p:sp>
      <p:sp>
        <p:nvSpPr>
          <p:cNvPr name="TextBox 17" id="17"/>
          <p:cNvSpPr txBox="true"/>
          <p:nvPr/>
        </p:nvSpPr>
        <p:spPr>
          <a:xfrm rot="0">
            <a:off x="8923896" y="2641225"/>
            <a:ext cx="440208" cy="264108"/>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Open Sans"/>
              </a:rPr>
              <a:t>LINK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949591" y="4306515"/>
            <a:ext cx="15759103" cy="1128291"/>
          </a:xfrm>
          <a:prstGeom prst="rect">
            <a:avLst/>
          </a:prstGeom>
        </p:spPr>
        <p:txBody>
          <a:bodyPr anchor="t" rtlCol="false" tIns="0" lIns="0" bIns="0" rIns="0">
            <a:spAutoFit/>
          </a:bodyPr>
          <a:lstStyle/>
          <a:p>
            <a:pPr algn="l">
              <a:lnSpc>
                <a:spcPts val="4480"/>
              </a:lnSpc>
            </a:pPr>
            <a:r>
              <a:rPr lang="en-US" sz="3200" u="sng">
                <a:solidFill>
                  <a:srgbClr val="000000"/>
                </a:solidFill>
                <a:latin typeface="Arimo"/>
                <a:hlinkClick r:id="rId29" tooltip="https://1drv.ms/v/c/31d67a036e7cd5d7/EWaouPFrRypAlo88s9CDdisBZYX4QxoTdsFxNC8LrpDAaQ"/>
              </a:rPr>
              <a:t>https://1drv.ms/v/c/31d67a036e7cd5d7/EWaouPFrRypAlo88s9CDdisBZYX4QxoTdsFxNC8LrpDAaQ</a:t>
            </a:r>
          </a:p>
        </p:txBody>
      </p:sp>
      <p:sp>
        <p:nvSpPr>
          <p:cNvPr name="TextBox 17" id="17"/>
          <p:cNvSpPr txBox="true"/>
          <p:nvPr/>
        </p:nvSpPr>
        <p:spPr>
          <a:xfrm rot="0">
            <a:off x="6768444" y="2218630"/>
            <a:ext cx="4751111" cy="1335411"/>
          </a:xfrm>
          <a:prstGeom prst="rect">
            <a:avLst/>
          </a:prstGeom>
        </p:spPr>
        <p:txBody>
          <a:bodyPr anchor="t" rtlCol="false" tIns="0" lIns="0" bIns="0" rIns="0">
            <a:spAutoFit/>
          </a:bodyPr>
          <a:lstStyle/>
          <a:p>
            <a:pPr algn="ctr">
              <a:lnSpc>
                <a:spcPts val="10919"/>
              </a:lnSpc>
              <a:spcBef>
                <a:spcPct val="0"/>
              </a:spcBef>
            </a:pPr>
            <a:r>
              <a:rPr lang="en-US" sz="7799" u="sng">
                <a:solidFill>
                  <a:srgbClr val="000000"/>
                </a:solidFill>
                <a:latin typeface="Open Sans"/>
              </a:rPr>
              <a:t>Video Link</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503574" y="3179469"/>
            <a:ext cx="13280852" cy="3202564"/>
          </a:xfrm>
          <a:prstGeom prst="rect">
            <a:avLst/>
          </a:prstGeom>
        </p:spPr>
        <p:txBody>
          <a:bodyPr anchor="t" rtlCol="false" tIns="0" lIns="0" bIns="0" rIns="0">
            <a:spAutoFit/>
          </a:bodyPr>
          <a:lstStyle/>
          <a:p>
            <a:pPr algn="l">
              <a:lnSpc>
                <a:spcPts val="24824"/>
              </a:lnSpc>
              <a:spcBef>
                <a:spcPct val="0"/>
              </a:spcBef>
            </a:pPr>
            <a:r>
              <a:rPr lang="en-US" sz="17732">
                <a:solidFill>
                  <a:srgbClr val="8AB7E2"/>
                </a:solidFill>
                <a:latin typeface="Poppins Bold"/>
              </a:rPr>
              <a:t>THANK YOU</a:t>
            </a:r>
          </a:p>
        </p:txBody>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358736" y="1468903"/>
            <a:ext cx="7848753" cy="2099771"/>
          </a:xfrm>
          <a:prstGeom prst="rect">
            <a:avLst/>
          </a:prstGeom>
        </p:spPr>
        <p:txBody>
          <a:bodyPr anchor="t" rtlCol="false" tIns="0" lIns="0" bIns="0" rIns="0">
            <a:spAutoFit/>
          </a:bodyPr>
          <a:lstStyle/>
          <a:p>
            <a:pPr algn="ctr">
              <a:lnSpc>
                <a:spcPts val="8051"/>
              </a:lnSpc>
            </a:pPr>
            <a:r>
              <a:rPr lang="en-US" sz="8300">
                <a:solidFill>
                  <a:srgbClr val="000000"/>
                </a:solidFill>
                <a:latin typeface="DM Sans Bold"/>
              </a:rPr>
              <a:t>Problem Statement</a:t>
            </a:r>
          </a:p>
        </p:txBody>
      </p:sp>
      <p:sp>
        <p:nvSpPr>
          <p:cNvPr name="TextBox 4" id="4"/>
          <p:cNvSpPr txBox="true"/>
          <p:nvPr/>
        </p:nvSpPr>
        <p:spPr>
          <a:xfrm rot="0">
            <a:off x="1176328" y="4621422"/>
            <a:ext cx="16213569" cy="1824738"/>
          </a:xfrm>
          <a:prstGeom prst="rect">
            <a:avLst/>
          </a:prstGeom>
        </p:spPr>
        <p:txBody>
          <a:bodyPr anchor="t" rtlCol="false" tIns="0" lIns="0" bIns="0" rIns="0">
            <a:spAutoFit/>
          </a:bodyPr>
          <a:lstStyle/>
          <a:p>
            <a:pPr algn="just" marL="0" indent="0" lvl="0">
              <a:lnSpc>
                <a:spcPts val="3651"/>
              </a:lnSpc>
              <a:spcBef>
                <a:spcPct val="0"/>
              </a:spcBef>
            </a:pPr>
            <a:r>
              <a:rPr lang="en-US" sz="2705" spc="162">
                <a:solidFill>
                  <a:srgbClr val="000000"/>
                </a:solidFill>
                <a:latin typeface="Open Sans"/>
              </a:rPr>
              <a:t>Developing a TV Channel Scheduler tailored for families to efficiently record and enjoy their preferred TV series, considering potential conflicts of interest among N family members who follow M series. The Scheduler aims to reduce the total number of missed episodes and notify members based on their individual availability slots.</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4097668"/>
            <a:ext cx="7025086" cy="2282164"/>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Features Of Our Code</a:t>
            </a:r>
          </a:p>
        </p:txBody>
      </p:sp>
      <p:grpSp>
        <p:nvGrpSpPr>
          <p:cNvPr name="Group 4" id="4"/>
          <p:cNvGrpSpPr/>
          <p:nvPr/>
        </p:nvGrpSpPr>
        <p:grpSpPr>
          <a:xfrm rot="0">
            <a:off x="10261239" y="2516693"/>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777422" y="337073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rPr>
              <a:t>01.</a:t>
            </a:r>
          </a:p>
        </p:txBody>
      </p:sp>
      <p:grpSp>
        <p:nvGrpSpPr>
          <p:cNvPr name="Group 8" id="8"/>
          <p:cNvGrpSpPr/>
          <p:nvPr/>
        </p:nvGrpSpPr>
        <p:grpSpPr>
          <a:xfrm rot="0">
            <a:off x="10261239" y="5208780"/>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10777422" y="6064215"/>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rPr>
              <a:t>02.</a:t>
            </a:r>
          </a:p>
        </p:txBody>
      </p:sp>
      <p:sp>
        <p:nvSpPr>
          <p:cNvPr name="TextBox 12" id="12"/>
          <p:cNvSpPr txBox="true"/>
          <p:nvPr/>
        </p:nvSpPr>
        <p:spPr>
          <a:xfrm rot="0">
            <a:off x="12504658" y="3067842"/>
            <a:ext cx="4132127" cy="1598295"/>
          </a:xfrm>
          <a:prstGeom prst="rect">
            <a:avLst/>
          </a:prstGeom>
        </p:spPr>
        <p:txBody>
          <a:bodyPr anchor="t" rtlCol="false" tIns="0" lIns="0" bIns="0" rIns="0">
            <a:spAutoFit/>
          </a:bodyPr>
          <a:lstStyle/>
          <a:p>
            <a:pPr algn="just" marL="0" indent="0" lvl="0">
              <a:lnSpc>
                <a:spcPts val="2160"/>
              </a:lnSpc>
              <a:spcBef>
                <a:spcPct val="0"/>
              </a:spcBef>
            </a:pPr>
            <a:r>
              <a:rPr lang="en-US" sz="1600" spc="25">
                <a:solidFill>
                  <a:srgbClr val="000000"/>
                </a:solidFill>
                <a:latin typeface="DM Sans"/>
              </a:rPr>
              <a:t>Our code efficiently reduces the number of misses by prioritizing the schedule for each time slot. This means that we focus on filling the slots where there's only one person available, ensuring that fewer opportunities are missed.</a:t>
            </a:r>
          </a:p>
        </p:txBody>
      </p:sp>
      <p:sp>
        <p:nvSpPr>
          <p:cNvPr name="TextBox 13" id="13"/>
          <p:cNvSpPr txBox="true"/>
          <p:nvPr/>
        </p:nvSpPr>
        <p:spPr>
          <a:xfrm rot="0">
            <a:off x="12504658" y="5761324"/>
            <a:ext cx="4132127" cy="908685"/>
          </a:xfrm>
          <a:prstGeom prst="rect">
            <a:avLst/>
          </a:prstGeom>
        </p:spPr>
        <p:txBody>
          <a:bodyPr anchor="t" rtlCol="false" tIns="0" lIns="0" bIns="0" rIns="0">
            <a:spAutoFit/>
          </a:bodyPr>
          <a:lstStyle/>
          <a:p>
            <a:pPr algn="just" marL="0" indent="0" lvl="0">
              <a:lnSpc>
                <a:spcPts val="2430"/>
              </a:lnSpc>
              <a:spcBef>
                <a:spcPct val="0"/>
              </a:spcBef>
            </a:pPr>
            <a:r>
              <a:rPr lang="en-US" sz="1800" spc="28">
                <a:solidFill>
                  <a:srgbClr val="000000"/>
                </a:solidFill>
                <a:latin typeface="DM Sans Medium"/>
              </a:rPr>
              <a:t>It ensures every user has satisfied the minimum condition and has less number of series missed.</a:t>
            </a:r>
          </a:p>
        </p:txBody>
      </p:sp>
      <p:sp>
        <p:nvSpPr>
          <p:cNvPr name="Freeform 14" id="1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6" id="1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7" id="1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2016656" y="3935864"/>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28700" y="3935864"/>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6498522" y="6598786"/>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2" id="12"/>
          <p:cNvSpPr/>
          <p:nvPr/>
        </p:nvSpPr>
        <p:spPr>
          <a:xfrm flipH="false" flipV="false" rot="5400000">
            <a:off x="8219958" y="3834050"/>
            <a:ext cx="2144367" cy="963016"/>
          </a:xfrm>
          <a:custGeom>
            <a:avLst/>
            <a:gdLst/>
            <a:ahLst/>
            <a:cxnLst/>
            <a:rect r="r" b="b" t="t" l="l"/>
            <a:pathLst>
              <a:path h="963016" w="2144367">
                <a:moveTo>
                  <a:pt x="0" y="0"/>
                </a:moveTo>
                <a:lnTo>
                  <a:pt x="2144367" y="0"/>
                </a:lnTo>
                <a:lnTo>
                  <a:pt x="2144367" y="963016"/>
                </a:lnTo>
                <a:lnTo>
                  <a:pt x="0" y="963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3209977">
            <a:off x="11144926" y="3165960"/>
            <a:ext cx="1012981" cy="454921"/>
          </a:xfrm>
          <a:custGeom>
            <a:avLst/>
            <a:gdLst/>
            <a:ahLst/>
            <a:cxnLst/>
            <a:rect r="r" b="b" t="t" l="l"/>
            <a:pathLst>
              <a:path h="454921" w="1012981">
                <a:moveTo>
                  <a:pt x="0" y="0"/>
                </a:moveTo>
                <a:lnTo>
                  <a:pt x="1012982" y="0"/>
                </a:lnTo>
                <a:lnTo>
                  <a:pt x="1012982"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7866361">
            <a:off x="6272996" y="3154699"/>
            <a:ext cx="1012981" cy="454921"/>
          </a:xfrm>
          <a:custGeom>
            <a:avLst/>
            <a:gdLst/>
            <a:ahLst/>
            <a:cxnLst/>
            <a:rect r="r" b="b" t="t" l="l"/>
            <a:pathLst>
              <a:path h="454921" w="1012981">
                <a:moveTo>
                  <a:pt x="0" y="0"/>
                </a:moveTo>
                <a:lnTo>
                  <a:pt x="1012982" y="0"/>
                </a:lnTo>
                <a:lnTo>
                  <a:pt x="1012982"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3536024" y="4832058"/>
            <a:ext cx="2816627" cy="537158"/>
          </a:xfrm>
          <a:prstGeom prst="rect">
            <a:avLst/>
          </a:prstGeom>
        </p:spPr>
        <p:txBody>
          <a:bodyPr anchor="t" rtlCol="false" tIns="0" lIns="0" bIns="0" rIns="0">
            <a:spAutoFit/>
          </a:bodyPr>
          <a:lstStyle/>
          <a:p>
            <a:pPr algn="ctr" marL="0" indent="0" lvl="0">
              <a:lnSpc>
                <a:spcPts val="4470"/>
              </a:lnSpc>
              <a:spcBef>
                <a:spcPct val="0"/>
              </a:spcBef>
            </a:pPr>
            <a:r>
              <a:rPr lang="en-US" sz="3000">
                <a:solidFill>
                  <a:srgbClr val="000000"/>
                </a:solidFill>
                <a:latin typeface="DM Sans"/>
              </a:rPr>
              <a:t>unorderd map</a:t>
            </a:r>
          </a:p>
        </p:txBody>
      </p:sp>
      <p:sp>
        <p:nvSpPr>
          <p:cNvPr name="TextBox 16" id="16"/>
          <p:cNvSpPr txBox="true"/>
          <p:nvPr/>
        </p:nvSpPr>
        <p:spPr>
          <a:xfrm rot="0">
            <a:off x="2231631" y="4832058"/>
            <a:ext cx="2816627" cy="537160"/>
          </a:xfrm>
          <a:prstGeom prst="rect">
            <a:avLst/>
          </a:prstGeom>
        </p:spPr>
        <p:txBody>
          <a:bodyPr anchor="t" rtlCol="false" tIns="0" lIns="0" bIns="0" rIns="0">
            <a:spAutoFit/>
          </a:bodyPr>
          <a:lstStyle/>
          <a:p>
            <a:pPr algn="ctr" marL="0" indent="0" lvl="0">
              <a:lnSpc>
                <a:spcPts val="4469"/>
              </a:lnSpc>
            </a:pPr>
            <a:r>
              <a:rPr lang="en-US" sz="2999">
                <a:solidFill>
                  <a:srgbClr val="000000"/>
                </a:solidFill>
                <a:latin typeface="DM Sans"/>
              </a:rPr>
              <a:t>Unordered set</a:t>
            </a:r>
          </a:p>
        </p:txBody>
      </p:sp>
      <p:sp>
        <p:nvSpPr>
          <p:cNvPr name="TextBox 17" id="17"/>
          <p:cNvSpPr txBox="true"/>
          <p:nvPr/>
        </p:nvSpPr>
        <p:spPr>
          <a:xfrm rot="0">
            <a:off x="7883827" y="7609573"/>
            <a:ext cx="2816627" cy="537158"/>
          </a:xfrm>
          <a:prstGeom prst="rect">
            <a:avLst/>
          </a:prstGeom>
        </p:spPr>
        <p:txBody>
          <a:bodyPr anchor="t" rtlCol="false" tIns="0" lIns="0" bIns="0" rIns="0">
            <a:spAutoFit/>
          </a:bodyPr>
          <a:lstStyle/>
          <a:p>
            <a:pPr algn="ctr" marL="0" indent="0" lvl="0">
              <a:lnSpc>
                <a:spcPts val="4470"/>
              </a:lnSpc>
            </a:pPr>
            <a:r>
              <a:rPr lang="en-US" sz="3000">
                <a:solidFill>
                  <a:srgbClr val="000000"/>
                </a:solidFill>
                <a:latin typeface="DM Sans"/>
              </a:rPr>
              <a:t>Vector</a:t>
            </a:r>
          </a:p>
        </p:txBody>
      </p:sp>
      <p:sp>
        <p:nvSpPr>
          <p:cNvPr name="TextBox 18" id="18"/>
          <p:cNvSpPr txBox="true"/>
          <p:nvPr/>
        </p:nvSpPr>
        <p:spPr>
          <a:xfrm rot="0">
            <a:off x="7143385" y="516073"/>
            <a:ext cx="4297511" cy="2447140"/>
          </a:xfrm>
          <a:prstGeom prst="rect">
            <a:avLst/>
          </a:prstGeom>
        </p:spPr>
        <p:txBody>
          <a:bodyPr anchor="t" rtlCol="false" tIns="0" lIns="0" bIns="0" rIns="0">
            <a:spAutoFit/>
          </a:bodyPr>
          <a:lstStyle/>
          <a:p>
            <a:pPr algn="ctr" marL="0" indent="0" lvl="1">
              <a:lnSpc>
                <a:spcPts val="6305"/>
              </a:lnSpc>
              <a:spcBef>
                <a:spcPct val="0"/>
              </a:spcBef>
            </a:pPr>
            <a:r>
              <a:rPr lang="en-US" sz="6500">
                <a:solidFill>
                  <a:srgbClr val="000000"/>
                </a:solidFill>
                <a:latin typeface="DM Sans Bold"/>
              </a:rPr>
              <a:t>Chosen Data Structures</a:t>
            </a:r>
          </a:p>
        </p:txBody>
      </p:sp>
      <p:sp>
        <p:nvSpPr>
          <p:cNvPr name="Freeform 19" id="19"/>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2" id="22"/>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3" id="23"/>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4" id="24"/>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5" id="25"/>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26" id="26"/>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27" id="27"/>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28" id="28"/>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29" id="29"/>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30" id="30"/>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31" id="31"/>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247230" y="1792888"/>
            <a:ext cx="7793540" cy="1439785"/>
          </a:xfrm>
          <a:prstGeom prst="rect">
            <a:avLst/>
          </a:prstGeom>
        </p:spPr>
        <p:txBody>
          <a:bodyPr anchor="t" rtlCol="false" tIns="0" lIns="0" bIns="0" rIns="0">
            <a:spAutoFit/>
          </a:bodyPr>
          <a:lstStyle/>
          <a:p>
            <a:pPr algn="ctr" marL="0" indent="0" lvl="0">
              <a:lnSpc>
                <a:spcPts val="11883"/>
              </a:lnSpc>
            </a:pPr>
            <a:r>
              <a:rPr lang="en-US" sz="7975">
                <a:solidFill>
                  <a:srgbClr val="000000"/>
                </a:solidFill>
                <a:latin typeface="Lilita One"/>
              </a:rPr>
              <a:t>Unordered Set</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1686576" y="4571938"/>
            <a:ext cx="15022118" cy="1047724"/>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Open Sans"/>
              </a:rPr>
              <a:t>Unordered set is a container which holds the data in unordered manner.</a:t>
            </a:r>
          </a:p>
          <a:p>
            <a:pPr algn="l" marL="647700" indent="-323850" lvl="1">
              <a:lnSpc>
                <a:spcPts val="4200"/>
              </a:lnSpc>
              <a:buFont typeface="Arial"/>
              <a:buChar char="•"/>
            </a:pPr>
            <a:r>
              <a:rPr lang="en-US" sz="3000">
                <a:solidFill>
                  <a:srgbClr val="000000"/>
                </a:solidFill>
                <a:latin typeface="Open Sans"/>
              </a:rPr>
              <a:t>It is used to store data regarding the series taken as input.</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247230" y="1792888"/>
            <a:ext cx="7793540" cy="1439785"/>
          </a:xfrm>
          <a:prstGeom prst="rect">
            <a:avLst/>
          </a:prstGeom>
        </p:spPr>
        <p:txBody>
          <a:bodyPr anchor="t" rtlCol="false" tIns="0" lIns="0" bIns="0" rIns="0">
            <a:spAutoFit/>
          </a:bodyPr>
          <a:lstStyle/>
          <a:p>
            <a:pPr algn="ctr" marL="0" indent="0" lvl="0">
              <a:lnSpc>
                <a:spcPts val="11883"/>
              </a:lnSpc>
            </a:pPr>
            <a:r>
              <a:rPr lang="en-US" sz="7975">
                <a:solidFill>
                  <a:srgbClr val="000000"/>
                </a:solidFill>
                <a:latin typeface="Lilita One"/>
              </a:rPr>
              <a:t>Unordered Map</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1228802" y="4571938"/>
            <a:ext cx="15830395" cy="1047724"/>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Open Sans"/>
              </a:rPr>
              <a:t>Unordered map stores elements (key value and mapped value) in unordered manner.</a:t>
            </a:r>
          </a:p>
          <a:p>
            <a:pPr algn="l" marL="647700" indent="-323850" lvl="1">
              <a:lnSpc>
                <a:spcPts val="4200"/>
              </a:lnSpc>
              <a:buFont typeface="Arial"/>
              <a:buChar char="•"/>
            </a:pPr>
            <a:r>
              <a:rPr lang="en-US" sz="3000">
                <a:solidFill>
                  <a:srgbClr val="000000"/>
                </a:solidFill>
                <a:latin typeface="Open Sans"/>
              </a:rPr>
              <a:t>It is used to store members who are available for particular slot</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247230" y="1792888"/>
            <a:ext cx="7793540" cy="1439785"/>
          </a:xfrm>
          <a:prstGeom prst="rect">
            <a:avLst/>
          </a:prstGeom>
        </p:spPr>
        <p:txBody>
          <a:bodyPr anchor="t" rtlCol="false" tIns="0" lIns="0" bIns="0" rIns="0">
            <a:spAutoFit/>
          </a:bodyPr>
          <a:lstStyle/>
          <a:p>
            <a:pPr algn="ctr" marL="0" indent="0" lvl="0">
              <a:lnSpc>
                <a:spcPts val="11883"/>
              </a:lnSpc>
            </a:pPr>
            <a:r>
              <a:rPr lang="en-US" sz="7975">
                <a:solidFill>
                  <a:srgbClr val="000000"/>
                </a:solidFill>
                <a:latin typeface="Lilita One"/>
              </a:rPr>
              <a:t>Vector</a:t>
            </a: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1280812" y="4571938"/>
            <a:ext cx="15813145" cy="1581111"/>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Open Sans"/>
              </a:rPr>
              <a:t>It is a 1-D data structure used to store elements of same data type dynamically.</a:t>
            </a:r>
          </a:p>
          <a:p>
            <a:pPr algn="just" marL="647700" indent="-323850" lvl="1">
              <a:lnSpc>
                <a:spcPts val="4200"/>
              </a:lnSpc>
              <a:buFont typeface="Arial"/>
              <a:buChar char="•"/>
            </a:pPr>
            <a:r>
              <a:rPr lang="en-US" sz="3000">
                <a:solidFill>
                  <a:srgbClr val="000000"/>
                </a:solidFill>
                <a:latin typeface="Open Sans"/>
              </a:rPr>
              <a:t>It is used to store the data of members to be notified and their respective series based on time availability.</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5627" t="5000" r="5627" b="0"/>
          <a:stretch>
            <a:fillRect/>
          </a:stretch>
        </p:blipFill>
        <p:spPr>
          <a:xfrm flipH="false" flipV="false" rot="0">
            <a:off x="0" y="0"/>
            <a:ext cx="18288000" cy="11012092"/>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DAGELzfKnXs</dc:identifier>
  <dcterms:modified xsi:type="dcterms:W3CDTF">2011-08-01T06:04:30Z</dcterms:modified>
  <cp:revision>1</cp:revision>
  <dc:title>Blue Doodle Project Presentation</dc:title>
</cp:coreProperties>
</file>